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70" r:id="rId5"/>
    <p:sldId id="271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67" r:id="rId16"/>
    <p:sldId id="268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EE"/>
    <a:srgbClr val="FCDBDC"/>
    <a:srgbClr val="FFFFFF"/>
    <a:srgbClr val="F0F59D"/>
    <a:srgbClr val="F5F7AB"/>
    <a:srgbClr val="FFF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8057-6436-B7F5-AF26-38B30190C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4D457D-78E2-C8FF-2394-426D686B1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6B63A-F790-DB45-1F36-F233FD0A3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8ABE-7232-42B1-9C52-6DD7ABBAF85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A4025-8897-C0DE-3FC9-AC73D8DB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ACB2F-CB4C-09F6-4C13-FCDB121B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7FC7-5E8F-4248-9B2A-8F9EA269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5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48D2-90D0-245C-166E-D4D39C78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8D095-E172-5747-3447-6450EF5E4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D968C-BA09-CED8-22AA-015564356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D351D-5E3B-F64A-DA8B-E5A40ABB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A96F2-0534-B52A-5960-3D471906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470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BFE343-DF20-B17C-1D50-AE0747C6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7EA00-810A-0DFA-5605-8A92E5E95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8434D-908F-D0D0-06EE-28B388768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D9669-4816-5004-9AFF-F0E1B7B6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CEC82-9531-5239-FE36-F412DAA9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741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B8ABC-7689-2A0B-A1C2-FCB1012F9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16723-40B3-3768-0C66-3A799CD2B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5ADE2-77C2-1B2C-A18C-9B290ED35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8ABE-7232-42B1-9C52-6DD7ABBAF85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B3640-BC44-76CE-DF91-DC47C874D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1E82E-1C67-3FF0-B15F-F133F180B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7FC7-5E8F-4248-9B2A-8F9EA269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70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E33A2-9E63-9537-EB8B-DE25B84C1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4FED0-F233-1557-896C-9DBF37A64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DD15F-2C15-9238-94F1-23B6CEF55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8ABE-7232-42B1-9C52-6DD7ABBAF85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B85A9-0377-4A2F-77D4-512050E8B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0CA28-C6EE-1E9F-9ADC-CE0C7EB9F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7FC7-5E8F-4248-9B2A-8F9EA269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9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8673-7361-F87D-57D9-E6A0BF6A5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22E2C-7AC1-3656-CBE1-CDFB3D350B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D1AF8-B77E-E315-9E1D-BEE8332BD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93E0C-4C74-EB2A-BA47-7742F6A43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3E39F-9CCA-CA08-3CD0-148B4CC5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41070B-5385-1DC0-AC04-8823E16C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7715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96A17-02A0-83E2-4A19-6B6433AE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B52D7-B1DC-3E47-77AB-A42B9FC68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C8B4B-F259-43D5-9278-B7B31F5CF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E74857-B050-9936-EAF6-E97F61DE19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AB5802-6451-FD02-9BCA-7E266550D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2C5A9D-2440-D65C-1A6B-D803C915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911709-9241-C250-A5E1-58A2076B2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BC0872-B9A9-8B69-2D0A-3E8B5D52D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589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FD37-DC8C-5EBA-78E1-8C769BADD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DCEB8F-2B30-97E0-077B-3B206932D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8ABE-7232-42B1-9C52-6DD7ABBAF85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51F0D4-8948-4E63-8CF3-EFA5219C0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C61F0-5D62-029F-2D0A-18FF6A367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7FC7-5E8F-4248-9B2A-8F9EA269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8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61D66F-2E70-BDCA-BF16-7841A481E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8ABE-7232-42B1-9C52-6DD7ABBAF85C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77041-1313-370D-99BD-B011F8F6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C3F65-1FE7-E6FA-1DCB-8329FD2E2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7FC7-5E8F-4248-9B2A-8F9EA269F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9E564-F09A-B772-1681-C953D81B7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14226-FA3E-D361-1143-8B2ABE4D1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3F135-5EC6-AAFD-9BD6-52CE6C099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7594B-A631-71FF-5890-6267E9A2D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C7281-904D-E277-5F6E-670AC0FCD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34FAD-1143-F730-142E-EB21BF53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612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B9115-CC47-96E5-E3A7-E26194E5E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3FA36D-44A7-1C1B-ADDC-0036D8387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85DA5-BB48-4F26-CF64-770DD79C7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A4D40-2AE6-1EB1-583F-4EB8CD45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B4F6C-6C69-CA0F-2DCB-23A2E877B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B4CF4-E211-08D2-0E83-448E77C5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718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7F35C3-7767-88B8-EF99-CBFF1AEDF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710C3-C391-9E42-8418-A1EAF2307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217F7-18FA-7E6A-5DA0-39A96924E4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351C39-823E-41B7-B5B7-544905914762}" type="datetimeFigureOut">
              <a:rPr lang="id-ID" smtClean="0"/>
              <a:t>06/10/2025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9C907-4569-9D15-C954-D7D705D00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E46A4-210B-0CA2-E34E-4C8DAFADB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F5449-3D1F-4A7A-BFAC-A86104CABE3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395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01A25-B14C-56E8-60AE-BF76487EE3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4390"/>
            <a:ext cx="9144000" cy="3223259"/>
          </a:xfrm>
        </p:spPr>
        <p:txBody>
          <a:bodyPr>
            <a:normAutofit fontScale="90000"/>
          </a:bodyPr>
          <a:lstStyle/>
          <a:p>
            <a:r>
              <a:rPr lang="id-ID">
                <a:latin typeface="Art Bold" pitchFamily="2" charset="0"/>
              </a:rPr>
              <a:t>Materi Pembelajaran</a:t>
            </a:r>
            <a:br>
              <a:rPr lang="en-US">
                <a:latin typeface="Art Bold" pitchFamily="2" charset="0"/>
              </a:rPr>
            </a:br>
            <a:br>
              <a:rPr lang="en-US"/>
            </a:br>
            <a:r>
              <a:rPr lang="en-US">
                <a:solidFill>
                  <a:srgbClr val="FFC000"/>
                </a:solidFill>
                <a:latin typeface="Bangers" pitchFamily="2" charset="0"/>
              </a:rPr>
              <a:t>Konsep Dasar Pemrograman KA </a:t>
            </a:r>
            <a:br>
              <a:rPr lang="en-US"/>
            </a:b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9F962-D7DA-A107-B010-262303BCB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" y="5760720"/>
            <a:ext cx="9144000" cy="731520"/>
          </a:xfrm>
        </p:spPr>
        <p:txBody>
          <a:bodyPr>
            <a:normAutofit/>
          </a:bodyPr>
          <a:lstStyle/>
          <a:p>
            <a:pPr algn="l"/>
            <a:r>
              <a:rPr lang="en-US" sz="1800">
                <a:latin typeface="Soul Daisy" pitchFamily="50" charset="0"/>
                <a:cs typeface="Times New Roman" panose="02020603050405020304" pitchFamily="18" charset="0"/>
              </a:rPr>
              <a:t>Hotman Damanik</a:t>
            </a:r>
          </a:p>
          <a:p>
            <a:pPr algn="l"/>
            <a:r>
              <a:rPr lang="en-US" sz="1800">
                <a:latin typeface="Soul Daisy" pitchFamily="50" charset="0"/>
                <a:cs typeface="Times New Roman" panose="02020603050405020304" pitchFamily="18" charset="0"/>
              </a:rPr>
              <a:t>SMA Negeri 9 Kota Jambi</a:t>
            </a:r>
            <a:endParaRPr lang="id-ID">
              <a:latin typeface="Soul Daisy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349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C746F-2B48-8E30-30A9-D015982EE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285"/>
          </a:xfr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3200">
                <a:solidFill>
                  <a:schemeClr val="tx2">
                    <a:lumMod val="50000"/>
                  </a:schemeClr>
                </a:solidFill>
                <a:latin typeface="Barlow Condensed Black" panose="00000A06000000000000" pitchFamily="2" charset="0"/>
              </a:rPr>
              <a:t>Aplikasi KA Sederhana Berbasis Logika</a:t>
            </a:r>
            <a:endParaRPr lang="id-ID" sz="3200">
              <a:solidFill>
                <a:schemeClr val="tx2">
                  <a:lumMod val="50000"/>
                </a:schemeClr>
              </a:solidFill>
              <a:latin typeface="Barlow Condensed Black" panose="00000A06000000000000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174072-9218-1AAB-27AE-2039B2FB9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b="1"/>
              <a:t>Contoh Proyek Mini: </a:t>
            </a:r>
            <a:r>
              <a:rPr lang="id-ID" sz="3200" b="1">
                <a:solidFill>
                  <a:srgbClr val="FF0000"/>
                </a:solidFill>
              </a:rPr>
              <a:t>Klasifikasi Suhu</a:t>
            </a:r>
            <a:endParaRPr lang="id-ID" sz="320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/>
              <a:t>Input: daftar nilai suhu.</a:t>
            </a:r>
            <a:r>
              <a:rPr lang="en-US"/>
              <a:t> </a:t>
            </a:r>
          </a:p>
          <a:p>
            <a:pPr marL="457200" lvl="1" indent="0">
              <a:buNone/>
            </a:pPr>
            <a:r>
              <a:rPr lang="fi-FI"/>
              <a:t>suhu_list = [22, 27, 31, 18, 35]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/>
              <a:t>Output: kategori “dingin – sejuk – panas”.</a:t>
            </a:r>
          </a:p>
          <a:p>
            <a:pPr marL="0" indent="0">
              <a:buNone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0558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3A798-37B3-B553-00B4-F962100AE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0130"/>
            <a:ext cx="10515600" cy="56578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000" b="1"/>
              <a:t>Pseudocode</a:t>
            </a:r>
            <a:endParaRPr lang="en-US" sz="3000" b="1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000" i="1">
                <a:latin typeface="+mj-lt"/>
              </a:rPr>
              <a:t>Mulai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000" i="1">
                <a:latin typeface="+mj-lt"/>
              </a:rPr>
              <a:t>Buat daftar suhu (suhu_list)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000" i="1">
                <a:latin typeface="+mj-lt"/>
              </a:rPr>
              <a:t>Untuk setiap suhu dalam suhu_list lakukan: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</a:t>
            </a:r>
            <a:r>
              <a:rPr lang="id-ID" sz="3000" i="1">
                <a:latin typeface="+mj-lt"/>
              </a:rPr>
              <a:t>Jika suhu &lt; 20 maka:    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	</a:t>
            </a:r>
            <a:r>
              <a:rPr lang="id-ID" sz="3000" i="1">
                <a:latin typeface="+mj-lt"/>
              </a:rPr>
              <a:t>Tampilkan "Dingin"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</a:t>
            </a:r>
            <a:r>
              <a:rPr lang="id-ID" sz="3000" i="1">
                <a:latin typeface="+mj-lt"/>
              </a:rPr>
              <a:t>Jika suhu &gt;= 20 dan &lt;= 30 maka:    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	</a:t>
            </a:r>
            <a:r>
              <a:rPr lang="id-ID" sz="3000" i="1">
                <a:latin typeface="+mj-lt"/>
              </a:rPr>
              <a:t>Tampilkan "Sejuk"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</a:t>
            </a:r>
            <a:r>
              <a:rPr lang="id-ID" sz="3000" i="1">
                <a:latin typeface="+mj-lt"/>
              </a:rPr>
              <a:t>Jika suhu &gt; 30 maka:        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i="1">
                <a:latin typeface="+mj-lt"/>
              </a:rPr>
              <a:t>		</a:t>
            </a:r>
            <a:r>
              <a:rPr lang="id-ID" sz="3000" i="1">
                <a:latin typeface="+mj-lt"/>
              </a:rPr>
              <a:t>Tampilkan "Panas“</a:t>
            </a:r>
            <a:endParaRPr lang="en-US" sz="3000" i="1">
              <a:latin typeface="+mj-lt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d-ID" sz="3000" i="1">
                <a:latin typeface="+mj-lt"/>
              </a:rPr>
              <a:t>Selesai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94AB365-CBDB-5995-00CE-F3637E912CA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86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B71603A-B856-6957-1D4B-D338BA406A3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8082E8-4197-A86B-7E08-F705DD24C69F}"/>
              </a:ext>
            </a:extLst>
          </p:cNvPr>
          <p:cNvSpPr txBox="1"/>
          <p:nvPr/>
        </p:nvSpPr>
        <p:spPr>
          <a:xfrm>
            <a:off x="838200" y="1015484"/>
            <a:ext cx="60979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/>
              <a:t>Flowchart</a:t>
            </a:r>
            <a:endParaRPr lang="id-ID" sz="3200"/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531F850D-90D3-31D8-3441-A34412CE35F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943" y="365126"/>
            <a:ext cx="4502114" cy="626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89ABE7-FCA6-F190-2EB3-77B1C4242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5213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/>
              <a:t>Implementasi:</a:t>
            </a:r>
            <a:endParaRPr lang="en-US"/>
          </a:p>
          <a:p>
            <a:pPr marL="0" indent="0">
              <a:buNone/>
            </a:pPr>
            <a:endParaRPr lang="id-ID" sz="400"/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suhu_list = [22, 27, 31, 18, 35]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def kategori_suhu(suhu):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if suhu &lt; 20:    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	return "Dingin"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elif suhu &lt;= 30:    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	return "Sejuk"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else:    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	return "Panas"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for s in suhu_list:    </a:t>
            </a:r>
          </a:p>
          <a:p>
            <a:pPr marL="914400" lvl="2" indent="0">
              <a:buNone/>
            </a:pPr>
            <a:r>
              <a:rPr lang="id-ID" sz="2800">
                <a:latin typeface="+mj-lt"/>
              </a:rPr>
              <a:t>	print(f"Suhu {s}°C = {kategori_suhu(s)}")</a:t>
            </a:r>
          </a:p>
          <a:p>
            <a:pPr marL="914400" lvl="2" indent="0">
              <a:buNone/>
            </a:pPr>
            <a:endParaRPr lang="id-ID" sz="2800">
              <a:latin typeface="+mj-lt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B1A9536-C20E-7008-4BC8-DAB78912CC7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334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21465-919C-8D7A-95B6-DF04DFCB1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2970"/>
            <a:ext cx="10717530" cy="547497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id-ID"/>
              <a:t>Di Python, awalan f pada string disebut f-string (formatted string literal).</a:t>
            </a:r>
            <a:r>
              <a:rPr lang="en-US"/>
              <a:t> </a:t>
            </a:r>
            <a:r>
              <a:rPr lang="id-ID"/>
              <a:t>Artinya, kita bisa langsung menyisipkan variabel atau ekspresi Python ke dalam string menggunakan kurung kurawal {}.</a:t>
            </a:r>
            <a:endParaRPr lang="en-US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/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id-ID" sz="2600">
                <a:latin typeface="+mj-lt"/>
              </a:rPr>
              <a:t>Contoh dari script</a:t>
            </a:r>
            <a:endParaRPr lang="en-US" sz="2600">
              <a:latin typeface="+mj-lt"/>
            </a:endParaRP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600">
                <a:latin typeface="+mj-lt"/>
              </a:rPr>
              <a:t>print(f"Suhu {s}°C = {kategori_suhu(s)}")</a:t>
            </a:r>
          </a:p>
          <a:p>
            <a:pPr marL="914400" lvl="2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>
                <a:latin typeface="+mj-lt"/>
              </a:rPr>
              <a:t>Dibaca:</a:t>
            </a:r>
          </a:p>
          <a:p>
            <a:pPr marL="914400" lvl="2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>
                <a:latin typeface="+mj-lt"/>
              </a:rPr>
              <a:t>"Suhu {s}°C = {kategori_suhu(s)}" adalah string.</a:t>
            </a:r>
          </a:p>
          <a:p>
            <a:pPr marL="1371600" lvl="3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>
                <a:latin typeface="+mj-lt"/>
              </a:rPr>
              <a:t>Huruf f di depan string berarti Python akan memformat string tersebut dengan mengganti {s} dengan nilai variabel s, dan {kategori_suhu(s)} dengan hasil pemanggilan fungsi.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v-SE" sz="1600">
              <a:latin typeface="+mj-lt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600">
                <a:latin typeface="+mj-lt"/>
              </a:rPr>
              <a:t>Penjelasan: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600">
                <a:latin typeface="+mj-lt"/>
              </a:rPr>
              <a:t>Jika s = 22 dan fungsi kategori_suhu(22) mengembalikan "Sejuk", maka hasil cetakan adalah: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v-SE" sz="2600">
                <a:latin typeface="+mj-lt"/>
              </a:rPr>
              <a:t>Suhu 22°C = Sejuk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id-ID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DD2B7B-703D-56B1-D96B-70C05B79417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863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98B0B-F8A6-5BDF-2717-A4F30D45B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3202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>
                <a:solidFill>
                  <a:srgbClr val="7030A0"/>
                </a:solidFill>
                <a:latin typeface="Art Bold" pitchFamily="2" charset="0"/>
              </a:rPr>
              <a:t>Silahkan Praktik</a:t>
            </a:r>
          </a:p>
          <a:p>
            <a:pPr marL="0" indent="0" algn="ctr">
              <a:buNone/>
            </a:pPr>
            <a:endParaRPr lang="en-US" sz="4000">
              <a:solidFill>
                <a:srgbClr val="7030A0"/>
              </a:solidFill>
              <a:latin typeface="Art Bold" pitchFamily="2" charset="0"/>
            </a:endParaRPr>
          </a:p>
          <a:p>
            <a:pPr marL="0" indent="0" algn="ctr">
              <a:buNone/>
            </a:pPr>
            <a:r>
              <a:rPr lang="en-US" sz="4000">
                <a:solidFill>
                  <a:srgbClr val="7030A0"/>
                </a:solidFill>
                <a:latin typeface="Art Bold" pitchFamily="2" charset="0"/>
              </a:rPr>
              <a:t>Selamat mencoba</a:t>
            </a:r>
          </a:p>
          <a:p>
            <a:pPr marL="0" indent="0" algn="ctr">
              <a:buNone/>
            </a:pPr>
            <a:endParaRPr lang="id-ID" sz="4000">
              <a:solidFill>
                <a:srgbClr val="7030A0"/>
              </a:solidFill>
              <a:latin typeface="Art Bold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BFFA2B3-C73E-CE4D-8475-A790788E369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421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2005-B252-B3C3-1FA2-7BF600927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8245"/>
            <a:ext cx="10515600" cy="1325563"/>
          </a:xfrm>
        </p:spPr>
        <p:txBody>
          <a:bodyPr/>
          <a:lstStyle/>
          <a:p>
            <a:pPr algn="ctr"/>
            <a:r>
              <a:rPr lang="en-US">
                <a:latin typeface="Bangers" pitchFamily="2" charset="0"/>
                <a:hlinkClick r:id="rId2" action="ppaction://hlinksldjump"/>
              </a:rPr>
              <a:t>Terima kasih</a:t>
            </a:r>
            <a:endParaRPr lang="id-ID">
              <a:latin typeface="Banger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326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992E4-8A8D-D8D3-E2F4-CF19F34F2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131"/>
            <a:ext cx="11353800" cy="812165"/>
          </a:xfr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sz="3200">
                <a:solidFill>
                  <a:schemeClr val="tx2">
                    <a:lumMod val="50000"/>
                  </a:schemeClr>
                </a:solidFill>
                <a:latin typeface="Barlow Condensed Black" panose="00000A06000000000000" pitchFamily="2" charset="0"/>
              </a:rPr>
              <a:t>Konsep Dasar Pemrograman KA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46B8825-A16D-3B71-06FD-5B960A4B6D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46805"/>
            <a:ext cx="105156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id-ID" altLang="id-ID" sz="3000" b="1"/>
              <a:t>Definisi: </a:t>
            </a:r>
            <a:r>
              <a:rPr lang="id-ID" altLang="id-ID" sz="3000"/>
              <a:t>Pemrograman KA adalah proses menulis kode yang memungkinkan komputer meniru kecerdasan manusia, misalnya pengenalan pola, pengambilan keputusan, dan prediksi.</a:t>
            </a:r>
            <a:endParaRPr lang="en-US" altLang="id-ID" sz="300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id-ID" altLang="id-ID" sz="300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id-ID" altLang="id-ID" sz="3000" b="1"/>
              <a:t>Lingkup</a:t>
            </a:r>
            <a:r>
              <a:rPr lang="id-ID" altLang="id-ID" sz="3000"/>
              <a:t>: Mulai dari algoritma sederhana (logika if-else) hingga algoritma kompleks (machine learning).</a:t>
            </a:r>
            <a:endParaRPr lang="en-US" altLang="id-ID" sz="300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id-ID" altLang="id-ID" sz="3000"/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id-ID" altLang="id-ID" sz="3000" b="1"/>
              <a:t>Keterkaitan Kehidupan Nyata</a:t>
            </a:r>
            <a:r>
              <a:rPr lang="id-ID" altLang="id-ID" sz="3000"/>
              <a:t>: Chatbot (Customer Service), Rekomendasi belanja (Shopee, Tokopedia), Face Recognition (Smartphone), Google Translate.</a:t>
            </a:r>
          </a:p>
        </p:txBody>
      </p:sp>
    </p:spTree>
    <p:extLst>
      <p:ext uri="{BB962C8B-B14F-4D97-AF65-F5344CB8AC3E}">
        <p14:creationId xmlns:p14="http://schemas.microsoft.com/office/powerpoint/2010/main" val="3989159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8723D-A5EE-8900-C5A0-22C467CD5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181"/>
            <a:ext cx="10515600" cy="514349"/>
          </a:xfr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id-ID" sz="3200">
                <a:solidFill>
                  <a:schemeClr val="tx2">
                    <a:lumMod val="50000"/>
                  </a:schemeClr>
                </a:solidFill>
                <a:latin typeface="Barlow Condensed Black" panose="00000A06000000000000" pitchFamily="2" charset="0"/>
              </a:rPr>
              <a:t>Elemen Dasar Pemrograman Python (untuk KA)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799FD-D90B-4015-9DEA-8B0C8255A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5850"/>
            <a:ext cx="10877550" cy="5577840"/>
          </a:xfrm>
        </p:spPr>
        <p:txBody>
          <a:bodyPr>
            <a:normAutofit fontScale="77500" lnSpcReduction="20000"/>
          </a:bodyPr>
          <a:lstStyle/>
          <a:p>
            <a:pPr marL="446088" indent="-446088">
              <a:buFont typeface="+mj-lt"/>
              <a:buAutoNum type="arabicPeriod"/>
            </a:pPr>
            <a:r>
              <a:rPr lang="id-ID" sz="3300" b="1"/>
              <a:t>Variabel</a:t>
            </a:r>
            <a:endParaRPr lang="en-US" sz="3300" b="1"/>
          </a:p>
          <a:p>
            <a:pPr marL="457200" lvl="1" indent="0">
              <a:buNone/>
            </a:pPr>
            <a:r>
              <a:rPr lang="id-ID"/>
              <a:t>Tempat menyimpan data</a:t>
            </a:r>
            <a:endParaRPr lang="en-US"/>
          </a:p>
          <a:p>
            <a:pPr marL="457200" lvl="1" indent="0">
              <a:buNone/>
              <a:tabLst>
                <a:tab pos="1074738" algn="l"/>
              </a:tabLst>
            </a:pPr>
            <a:r>
              <a:rPr lang="en-US"/>
              <a:t>contoh : 	suhu = 30</a:t>
            </a:r>
          </a:p>
          <a:p>
            <a:pPr marL="457200" lvl="1" indent="0">
              <a:buNone/>
              <a:tabLst>
                <a:tab pos="1074738" algn="l"/>
              </a:tabLst>
            </a:pPr>
            <a:r>
              <a:rPr lang="en-US"/>
              <a:t>		nama = "Andi“</a:t>
            </a:r>
          </a:p>
          <a:p>
            <a:pPr marL="457200" lvl="1" indent="0">
              <a:buNone/>
              <a:tabLst>
                <a:tab pos="1074738" algn="l"/>
              </a:tabLst>
            </a:pPr>
            <a:endParaRPr lang="en-US"/>
          </a:p>
          <a:p>
            <a:pPr marL="446088" indent="-446088">
              <a:buFont typeface="+mj-lt"/>
              <a:buAutoNum type="arabicPeriod"/>
              <a:tabLst>
                <a:tab pos="1074738" algn="l"/>
              </a:tabLst>
            </a:pPr>
            <a:r>
              <a:rPr lang="id-ID" sz="3400" b="1"/>
              <a:t>Struktur Kontrol</a:t>
            </a:r>
            <a:r>
              <a:rPr lang="en-US" sz="3400" b="1"/>
              <a:t> </a:t>
            </a:r>
          </a:p>
          <a:p>
            <a:pPr marL="457200" lvl="1" indent="0">
              <a:buNone/>
              <a:tabLst>
                <a:tab pos="1074738" algn="l"/>
              </a:tabLst>
            </a:pPr>
            <a:r>
              <a:rPr lang="id-ID" sz="2800"/>
              <a:t>Struktur kontrol adalah aturan atau mekanisme dalam pemrograman yang digunakan untuk mengatur alur eksekusi program.</a:t>
            </a:r>
            <a:endParaRPr lang="en-US" sz="2800"/>
          </a:p>
          <a:p>
            <a:pPr marL="457200" lvl="1" indent="0">
              <a:buNone/>
              <a:tabLst>
                <a:tab pos="1074738" algn="l"/>
              </a:tabLst>
            </a:pPr>
            <a:endParaRPr lang="en-US" sz="2800"/>
          </a:p>
          <a:p>
            <a:pPr marL="457200" lvl="1" indent="0">
              <a:buNone/>
              <a:tabLst>
                <a:tab pos="1074738" algn="l"/>
              </a:tabLst>
            </a:pPr>
            <a:r>
              <a:rPr lang="id-ID" sz="2900" b="1"/>
              <a:t>Jenis Struktur Kontrol</a:t>
            </a:r>
            <a:endParaRPr lang="en-US" sz="2900" b="1"/>
          </a:p>
          <a:p>
            <a:pPr marL="892175" lvl="1" indent="-434975">
              <a:buFont typeface="+mj-lt"/>
              <a:buAutoNum type="arabicPeriod"/>
              <a:tabLst>
                <a:tab pos="1074738" algn="l"/>
              </a:tabLst>
            </a:pPr>
            <a:r>
              <a:rPr lang="id-ID" sz="2900" b="1">
                <a:solidFill>
                  <a:srgbClr val="002060"/>
                </a:solidFill>
              </a:rPr>
              <a:t>Percabangan (Branching / Selection)</a:t>
            </a:r>
            <a:endParaRPr lang="en-US" sz="2900" b="1">
              <a:solidFill>
                <a:srgbClr val="002060"/>
              </a:solidFill>
            </a:endParaRP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id-ID" sz="2500"/>
              <a:t>Percabangan (if-elif-else): pengambilan keputusan.</a:t>
            </a:r>
            <a:endParaRPr lang="en-US" sz="2500"/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contoh  :	suhu = 25  # contoh nilai suhu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if suhu &gt; 30:    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	print("Panas")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elif suhu &gt;= 20 and suhu &lt;= 30:    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	print("Ideal")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else:    </a:t>
            </a:r>
          </a:p>
          <a:p>
            <a:pPr marL="914400" lvl="2" indent="0">
              <a:buNone/>
              <a:tabLst>
                <a:tab pos="1074738" algn="l"/>
              </a:tabLst>
            </a:pPr>
            <a:r>
              <a:rPr lang="en-US" sz="2500"/>
              <a:t>		print("Sejuk")</a:t>
            </a:r>
            <a:endParaRPr lang="id-ID" sz="2500"/>
          </a:p>
        </p:txBody>
      </p:sp>
    </p:spTree>
    <p:extLst>
      <p:ext uri="{BB962C8B-B14F-4D97-AF65-F5344CB8AC3E}">
        <p14:creationId xmlns:p14="http://schemas.microsoft.com/office/powerpoint/2010/main" val="270842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7C73F-49FB-64B7-A2F8-DC5B3CA1C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90"/>
            <a:ext cx="10515600" cy="3989069"/>
          </a:xfrm>
        </p:spPr>
        <p:txBody>
          <a:bodyPr tIns="0" rIns="0" bIns="0">
            <a:normAutofit/>
          </a:bodyPr>
          <a:lstStyle/>
          <a:p>
            <a:pPr marL="914400" lvl="1" indent="-457200">
              <a:lnSpc>
                <a:spcPct val="70000"/>
              </a:lnSpc>
              <a:buFont typeface="+mj-lt"/>
              <a:buAutoNum type="arabicPeriod" startAt="2"/>
              <a:tabLst>
                <a:tab pos="1074738" algn="l"/>
              </a:tabLst>
            </a:pPr>
            <a:r>
              <a:rPr lang="id-ID" sz="2200" b="1">
                <a:solidFill>
                  <a:srgbClr val="002060"/>
                </a:solidFill>
              </a:rPr>
              <a:t>Perulangan (Looping / Iteration)</a:t>
            </a:r>
            <a:endParaRPr lang="en-US" sz="2200" b="1">
              <a:solidFill>
                <a:srgbClr val="002060"/>
              </a:solidFill>
            </a:endParaRPr>
          </a:p>
          <a:p>
            <a:pPr marL="914400" lvl="2" indent="0">
              <a:buNone/>
            </a:pPr>
            <a:r>
              <a:rPr lang="en-US"/>
              <a:t>Di Python</a:t>
            </a:r>
            <a:r>
              <a:rPr lang="id-ID"/>
              <a:t> (for, while): mengulang perintah.</a:t>
            </a:r>
            <a:endParaRPr lang="en-US"/>
          </a:p>
          <a:p>
            <a:pPr marL="914400" lvl="2" indent="0">
              <a:buNone/>
            </a:pPr>
            <a:r>
              <a:rPr lang="id-ID"/>
              <a:t>Contoh:</a:t>
            </a:r>
            <a:endParaRPr lang="en-US"/>
          </a:p>
          <a:p>
            <a:pPr marL="914400" lvl="2" indent="0">
              <a:buNone/>
            </a:pPr>
            <a:r>
              <a:rPr lang="en-US">
                <a:latin typeface="+mj-lt"/>
              </a:rPr>
              <a:t>for i in range(1, 6):    </a:t>
            </a:r>
          </a:p>
          <a:p>
            <a:pPr marL="914400" lvl="2" indent="0">
              <a:buNone/>
            </a:pPr>
            <a:r>
              <a:rPr lang="en-US">
                <a:latin typeface="+mj-lt"/>
              </a:rPr>
              <a:t>	print("Belajar Python ke-", i)</a:t>
            </a:r>
          </a:p>
          <a:p>
            <a:pPr marL="914400" lvl="2" indent="0">
              <a:buNone/>
            </a:pPr>
            <a:r>
              <a:rPr lang="id-ID"/>
              <a:t>Output:</a:t>
            </a:r>
            <a:endParaRPr lang="en-US"/>
          </a:p>
          <a:p>
            <a:pPr marL="1371600" lvl="3" indent="0">
              <a:buNone/>
            </a:pPr>
            <a:r>
              <a:rPr lang="id-ID">
                <a:latin typeface="+mj-lt"/>
              </a:rPr>
              <a:t>Belajar Python ke- 1</a:t>
            </a:r>
            <a:endParaRPr lang="en-US">
              <a:latin typeface="+mj-lt"/>
            </a:endParaRPr>
          </a:p>
          <a:p>
            <a:pPr marL="1371600" lvl="3" indent="0">
              <a:buNone/>
            </a:pPr>
            <a:r>
              <a:rPr lang="id-ID">
                <a:latin typeface="+mj-lt"/>
              </a:rPr>
              <a:t>Belajar Python ke- 2</a:t>
            </a:r>
            <a:endParaRPr lang="en-US">
              <a:latin typeface="+mj-lt"/>
            </a:endParaRPr>
          </a:p>
          <a:p>
            <a:pPr marL="1371600" lvl="3" indent="0">
              <a:buNone/>
            </a:pPr>
            <a:r>
              <a:rPr lang="id-ID">
                <a:latin typeface="+mj-lt"/>
              </a:rPr>
              <a:t>Belajar Python ke- 3</a:t>
            </a:r>
            <a:endParaRPr lang="en-US">
              <a:latin typeface="+mj-lt"/>
            </a:endParaRPr>
          </a:p>
          <a:p>
            <a:pPr marL="1371600" lvl="3" indent="0">
              <a:buNone/>
            </a:pPr>
            <a:r>
              <a:rPr lang="id-ID">
                <a:latin typeface="+mj-lt"/>
              </a:rPr>
              <a:t>Belajar Python ke- 4</a:t>
            </a:r>
            <a:endParaRPr lang="en-US">
              <a:latin typeface="+mj-lt"/>
            </a:endParaRPr>
          </a:p>
          <a:p>
            <a:pPr marL="1371600" lvl="3" indent="0">
              <a:buNone/>
            </a:pPr>
            <a:r>
              <a:rPr lang="id-ID">
                <a:latin typeface="+mj-lt"/>
              </a:rPr>
              <a:t>Belajar Python ke- 5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FC2B17-9224-2948-4281-53A64F9D9D1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02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24A5D-444C-49A0-5DDF-A5E94F66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5830"/>
            <a:ext cx="10515600" cy="5715000"/>
          </a:xfrm>
        </p:spPr>
        <p:txBody>
          <a:bodyPr tIns="0" rIns="0" bIns="0">
            <a:normAutofit lnSpcReduction="10000"/>
          </a:bodyPr>
          <a:lstStyle/>
          <a:p>
            <a:pPr marL="914400" lvl="1" indent="-4572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3"/>
              <a:tabLst>
                <a:tab pos="1074738" algn="l"/>
              </a:tabLst>
            </a:pPr>
            <a:r>
              <a:rPr lang="id-ID" sz="2200" b="1">
                <a:solidFill>
                  <a:srgbClr val="002060"/>
                </a:solidFill>
              </a:rPr>
              <a:t>Kontrol Lompatan (Jump Control)</a:t>
            </a:r>
            <a:endParaRPr lang="en-US" sz="2200" b="1">
              <a:solidFill>
                <a:srgbClr val="002060"/>
              </a:solidFill>
            </a:endParaRPr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/>
              <a:t>Mengatur perpindahan eksekusi di dalam loop.</a:t>
            </a:r>
            <a:endParaRPr lang="en-US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/>
              <a:t>break → menghentikan loop.</a:t>
            </a:r>
            <a:endParaRPr lang="en-US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/>
              <a:t>continue → lompat ke iterasi berikutnya.</a:t>
            </a:r>
            <a:endParaRPr lang="en-US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/>
              <a:t>pass → tidak melakukan apa-apa (placeholder).</a:t>
            </a:r>
            <a:endParaRPr lang="en-US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/>
              <a:t>Contoh:</a:t>
            </a:r>
            <a:endParaRPr lang="en-US"/>
          </a:p>
          <a:p>
            <a:pPr marL="1371600" lvl="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>
                <a:latin typeface="+mj-lt"/>
              </a:rPr>
              <a:t>for i in range(1, 6):    </a:t>
            </a:r>
          </a:p>
          <a:p>
            <a:pPr marL="1371600" lvl="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>
                <a:latin typeface="+mj-lt"/>
              </a:rPr>
              <a:t>	if i == 3:        </a:t>
            </a:r>
          </a:p>
          <a:p>
            <a:pPr marL="1371600" lvl="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>
                <a:latin typeface="+mj-lt"/>
              </a:rPr>
              <a:t>		continue    </a:t>
            </a:r>
          </a:p>
          <a:p>
            <a:pPr marL="1371600" lvl="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>
                <a:latin typeface="+mj-lt"/>
              </a:rPr>
              <a:t>	print(i)</a:t>
            </a:r>
          </a:p>
          <a:p>
            <a:pPr marL="1371600" lvl="3" indent="0">
              <a:lnSpc>
                <a:spcPct val="100000"/>
              </a:lnSpc>
              <a:spcBef>
                <a:spcPts val="600"/>
              </a:spcBef>
              <a:buNone/>
            </a:pPr>
            <a:endParaRPr lang="en-US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 sz="1800"/>
              <a:t>Output:</a:t>
            </a:r>
            <a:endParaRPr lang="en-US" sz="1800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 sz="1800"/>
              <a:t>1</a:t>
            </a:r>
            <a:endParaRPr lang="en-US" sz="1800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 sz="1800"/>
              <a:t>2</a:t>
            </a:r>
            <a:endParaRPr lang="en-US" sz="1800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 sz="1800"/>
              <a:t>4</a:t>
            </a:r>
            <a:endParaRPr lang="en-US" sz="1800"/>
          </a:p>
          <a:p>
            <a:pPr marL="914400" lvl="2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d-ID" sz="1800"/>
              <a:t>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BBF67F4-C880-872A-8C84-2CC337903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3530" y="3044666"/>
            <a:ext cx="558927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“Lakukan perulangan angka 1 sampai 5. </a:t>
            </a:r>
            <a:r>
              <a:rPr kumimoji="0" lang="id-ID" altLang="id-ID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(ingat: range(1,6) menghasilkan [1,2,3,4,5], angka 6 tidak ikut) </a:t>
            </a:r>
            <a:r>
              <a:rPr kumimoji="0" lang="id-ID" alt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Jika ketemu angka 3, </a:t>
            </a:r>
            <a:r>
              <a:rPr kumimoji="0" lang="id-ID" altLang="id-ID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jangan cetak apa-apa</a:t>
            </a:r>
            <a:r>
              <a:rPr kumimoji="0" lang="id-ID" alt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langsung lanjut ke angka berikutnya. Untuk angka selain 3, tampilkan nilainya.”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448E11-D2B2-E3BE-2F2E-8D25E93F55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6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277FF-2031-49CE-4765-DD4531787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0685"/>
          </a:xfr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969AD-EBEB-858A-E8CD-FDFAA956E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2970"/>
            <a:ext cx="10515600" cy="5273993"/>
          </a:xfrm>
        </p:spPr>
        <p:txBody>
          <a:bodyPr>
            <a:normAutofit fontScale="85000" lnSpcReduction="10000"/>
          </a:bodyPr>
          <a:lstStyle/>
          <a:p>
            <a:pPr marL="446088" indent="-446088">
              <a:lnSpc>
                <a:spcPct val="80000"/>
              </a:lnSpc>
              <a:buFont typeface="+mj-lt"/>
              <a:buAutoNum type="arabicPeriod" startAt="3"/>
              <a:tabLst>
                <a:tab pos="1074738" algn="l"/>
              </a:tabLst>
            </a:pPr>
            <a:r>
              <a:rPr lang="id-ID" sz="3300" b="1"/>
              <a:t>Fungsi</a:t>
            </a:r>
            <a:endParaRPr lang="en-US" sz="3300" b="1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tabLst>
                <a:tab pos="446088" algn="l"/>
              </a:tabLst>
            </a:pPr>
            <a:r>
              <a:rPr lang="en-US"/>
              <a:t>	</a:t>
            </a:r>
            <a:r>
              <a:rPr lang="id-ID"/>
              <a:t>Kumpulan kode yang dapat digunakan berulang.</a:t>
            </a:r>
            <a:endParaRPr lang="en-US"/>
          </a:p>
          <a:p>
            <a:pPr marL="446088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/>
              <a:t>contoh :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d-ID"/>
              <a:t>def rata_rata(data):    </a:t>
            </a:r>
            <a:endParaRPr lang="en-US"/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  <a:tabLst>
                <a:tab pos="628650" algn="l"/>
              </a:tabLst>
            </a:pPr>
            <a:r>
              <a:rPr lang="en-US"/>
              <a:t>		</a:t>
            </a:r>
            <a:r>
              <a:rPr lang="id-ID"/>
              <a:t>return sum(data) / len(data)</a:t>
            </a:r>
            <a:endParaRPr lang="en-US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tabLst>
                <a:tab pos="628650" algn="l"/>
              </a:tabLst>
            </a:pPr>
            <a:endParaRPr lang="en-US"/>
          </a:p>
          <a:p>
            <a:pPr marL="811213" lvl="1" indent="-354013">
              <a:lnSpc>
                <a:spcPct val="120000"/>
              </a:lnSpc>
              <a:spcBef>
                <a:spcPts val="0"/>
              </a:spcBef>
              <a:buNone/>
              <a:tabLst>
                <a:tab pos="628650" algn="l"/>
              </a:tabLst>
            </a:pPr>
            <a:r>
              <a:rPr lang="en-US"/>
              <a:t>1. 	</a:t>
            </a:r>
            <a:r>
              <a:rPr lang="en-US" b="1"/>
              <a:t>def rata_rata(data):</a:t>
            </a:r>
          </a:p>
          <a:p>
            <a:pPr marL="2606675" lvl="1" indent="-2149475">
              <a:lnSpc>
                <a:spcPct val="120000"/>
              </a:lnSpc>
              <a:spcBef>
                <a:spcPts val="0"/>
              </a:spcBef>
              <a:buNone/>
              <a:tabLst>
                <a:tab pos="811213" algn="l"/>
                <a:tab pos="1885950" algn="l"/>
                <a:tab pos="2239963" algn="l"/>
              </a:tabLst>
            </a:pPr>
            <a:r>
              <a:rPr lang="en-US"/>
              <a:t>	</a:t>
            </a:r>
            <a:r>
              <a:rPr lang="en-US" b="1"/>
              <a:t>def</a:t>
            </a:r>
            <a:r>
              <a:rPr lang="en-US"/>
              <a:t> 	→ 	digunakan untuk membuat fungsi baru di Python.</a:t>
            </a:r>
          </a:p>
          <a:p>
            <a:pPr marL="2606675" lvl="1" indent="-2149475">
              <a:lnSpc>
                <a:spcPct val="120000"/>
              </a:lnSpc>
              <a:spcBef>
                <a:spcPts val="0"/>
              </a:spcBef>
              <a:buNone/>
              <a:tabLst>
                <a:tab pos="811213" algn="l"/>
                <a:tab pos="1885950" algn="l"/>
                <a:tab pos="2239963" algn="l"/>
              </a:tabLst>
            </a:pPr>
            <a:r>
              <a:rPr lang="en-US"/>
              <a:t>	</a:t>
            </a:r>
            <a:r>
              <a:rPr lang="en-US" b="1"/>
              <a:t>rata_rata </a:t>
            </a:r>
            <a:r>
              <a:rPr lang="en-US"/>
              <a:t>	→ 	nama fungsi (kita beri nama sesuai tujuan, yaitu menghitung rata-rata).</a:t>
            </a:r>
          </a:p>
          <a:p>
            <a:pPr marL="2239963" lvl="1" indent="-1782763">
              <a:lnSpc>
                <a:spcPct val="120000"/>
              </a:lnSpc>
              <a:spcBef>
                <a:spcPts val="0"/>
              </a:spcBef>
              <a:buNone/>
              <a:tabLst>
                <a:tab pos="811213" algn="l"/>
                <a:tab pos="1885950" algn="l"/>
                <a:tab pos="2239963" algn="l"/>
              </a:tabLst>
            </a:pPr>
            <a:r>
              <a:rPr lang="en-US"/>
              <a:t>	</a:t>
            </a:r>
            <a:r>
              <a:rPr lang="en-US" b="1"/>
              <a:t>data</a:t>
            </a:r>
            <a:r>
              <a:rPr lang="en-US"/>
              <a:t> 	→	parameter, yaitu variabel penampung untuk input (biasanya berupa list angka).</a:t>
            </a:r>
          </a:p>
          <a:p>
            <a:pPr marL="811213" lvl="1" indent="-354013">
              <a:lnSpc>
                <a:spcPct val="120000"/>
              </a:lnSpc>
              <a:spcBef>
                <a:spcPts val="0"/>
              </a:spcBef>
              <a:buAutoNum type="arabicPeriod" startAt="2"/>
            </a:pPr>
            <a:r>
              <a:rPr lang="en-US" b="1"/>
              <a:t>sum(data) Fungsi bawaan Python untuk menjumlahkan semua elemen di dalam list.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  <a:tabLst>
                <a:tab pos="811213" algn="l"/>
              </a:tabLst>
            </a:pPr>
            <a:r>
              <a:rPr lang="en-US"/>
              <a:t>	contoh: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  <a:tabLst>
                <a:tab pos="628650" algn="l"/>
              </a:tabLst>
            </a:pPr>
            <a:r>
              <a:rPr lang="en-US"/>
              <a:t>			</a:t>
            </a:r>
            <a:r>
              <a:rPr lang="id-ID" i="1"/>
              <a:t>sum([10, 20, 30])  # hasilnya 60</a:t>
            </a:r>
          </a:p>
        </p:txBody>
      </p:sp>
    </p:spTree>
    <p:extLst>
      <p:ext uri="{BB962C8B-B14F-4D97-AF65-F5344CB8AC3E}">
        <p14:creationId xmlns:p14="http://schemas.microsoft.com/office/powerpoint/2010/main" val="1326578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5562B-8DA3-4AF5-711C-6CAF82167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1"/>
            <a:ext cx="10515600" cy="3246120"/>
          </a:xfrm>
        </p:spPr>
        <p:txBody>
          <a:bodyPr>
            <a:normAutofit/>
          </a:bodyPr>
          <a:lstStyle/>
          <a:p>
            <a:pPr marL="446088" indent="-446088">
              <a:lnSpc>
                <a:spcPct val="70000"/>
              </a:lnSpc>
              <a:buFont typeface="+mj-lt"/>
              <a:buAutoNum type="arabicPeriod" startAt="4"/>
              <a:tabLst>
                <a:tab pos="1074738" algn="l"/>
              </a:tabLst>
            </a:pPr>
            <a:r>
              <a:rPr lang="id-ID" b="1"/>
              <a:t>Struktur Data</a:t>
            </a:r>
            <a:endParaRPr lang="en-US" b="1"/>
          </a:p>
          <a:p>
            <a:pPr marL="457200" lvl="1" indent="0">
              <a:buNone/>
            </a:pPr>
            <a:r>
              <a:rPr lang="id-ID" b="1"/>
              <a:t>Struktur data</a:t>
            </a:r>
            <a:r>
              <a:rPr lang="id-ID"/>
              <a:t> adalah </a:t>
            </a:r>
            <a:r>
              <a:rPr lang="id-ID" b="1"/>
              <a:t>cara mengatur, menyimpan, dan mengelola data</a:t>
            </a:r>
            <a:r>
              <a:rPr lang="id-ID"/>
              <a:t> di dalam komputer agar data tersebut bisa digunakan secara </a:t>
            </a:r>
            <a:r>
              <a:rPr lang="id-ID" b="1"/>
              <a:t>efisien</a:t>
            </a:r>
            <a:r>
              <a:rPr lang="id-ID"/>
              <a:t>.</a:t>
            </a:r>
            <a:endParaRPr lang="en-US"/>
          </a:p>
          <a:p>
            <a:pPr marL="457200" lvl="1" indent="0">
              <a:lnSpc>
                <a:spcPct val="70000"/>
              </a:lnSpc>
              <a:buNone/>
              <a:tabLst>
                <a:tab pos="1074738" algn="l"/>
              </a:tabLst>
            </a:pPr>
            <a:endParaRPr lang="en-US" b="1"/>
          </a:p>
          <a:p>
            <a:pPr marL="457200" lvl="1" indent="0">
              <a:lnSpc>
                <a:spcPct val="70000"/>
              </a:lnSpc>
              <a:buNone/>
              <a:tabLst>
                <a:tab pos="1074738" algn="l"/>
              </a:tabLst>
            </a:pPr>
            <a:r>
              <a:rPr lang="id-ID" b="1"/>
              <a:t>Mengapa Struktur Data Penting?</a:t>
            </a:r>
          </a:p>
          <a:p>
            <a:pPr lvl="1">
              <a:buFont typeface="+mj-lt"/>
              <a:buAutoNum type="arabicPeriod"/>
            </a:pPr>
            <a:r>
              <a:rPr lang="id-ID" sz="2200" b="1"/>
              <a:t>Efisiensi</a:t>
            </a:r>
            <a:r>
              <a:rPr lang="id-ID" sz="2200"/>
              <a:t> → menyimpan data dengan cara yang rapi dan hemat memori.</a:t>
            </a:r>
          </a:p>
          <a:p>
            <a:pPr lvl="1">
              <a:buFont typeface="+mj-lt"/>
              <a:buAutoNum type="arabicPeriod"/>
            </a:pPr>
            <a:r>
              <a:rPr lang="id-ID" sz="2200" b="1"/>
              <a:t>Akses cepat</a:t>
            </a:r>
            <a:r>
              <a:rPr lang="id-ID" sz="2200"/>
              <a:t> → data bisa dicari, ditambah, atau dihapus dengan mudah.</a:t>
            </a:r>
          </a:p>
          <a:p>
            <a:pPr lvl="1">
              <a:buFont typeface="+mj-lt"/>
              <a:buAutoNum type="arabicPeriod"/>
            </a:pPr>
            <a:r>
              <a:rPr lang="id-ID" sz="2200" b="1"/>
              <a:t>Dasar Kecerdasan Buatan (KA/AI)</a:t>
            </a:r>
            <a:r>
              <a:rPr lang="id-ID" sz="2200"/>
              <a:t> → sebelum data dipakai untuk melatih model AI, data harus disimpan dalam struktur yang tepat.</a:t>
            </a:r>
            <a:endParaRPr lang="en-US" sz="2200"/>
          </a:p>
          <a:p>
            <a:pPr marL="0" indent="0">
              <a:buNone/>
            </a:pPr>
            <a:endParaRPr lang="en-US" sz="260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CDC7BC-17F2-7F79-948B-E0D1196713A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41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>
            <a:extLst>
              <a:ext uri="{FF2B5EF4-FFF2-40B4-BE49-F238E27FC236}">
                <a16:creationId xmlns:a16="http://schemas.microsoft.com/office/drawing/2014/main" id="{0061CF5A-FEF9-25FC-BD4E-6C4A154C6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1670" y="913537"/>
            <a:ext cx="974979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Jenis Struktur Data Dasar di Python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List</a:t>
            </a:r>
            <a:endParaRPr kumimoji="0" lang="id-ID" altLang="id-ID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Menyimpan data secara urut.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Contoh: [10, 20, 30]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Tuple</a:t>
            </a:r>
            <a:endParaRPr kumimoji="0" lang="id-ID" altLang="id-ID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Mirip list tapi isinya </a:t>
            </a: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tidak bisa diubah</a:t>
            </a: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Contoh: (10, 20, 30)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Set</a:t>
            </a:r>
            <a:endParaRPr kumimoji="0" lang="id-ID" altLang="id-ID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Menyimpan data unik (tidak boleh ada duplikat).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Contoh: {10, 20, 30}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Dictionary</a:t>
            </a:r>
            <a:endParaRPr kumimoji="0" lang="id-ID" altLang="id-ID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Menyimpan data dalam bentuk pasangan </a:t>
            </a:r>
            <a:r>
              <a:rPr kumimoji="0" lang="id-ID" altLang="id-ID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kunci → nilai</a:t>
            </a: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d-ID" altLang="id-ID" sz="2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Contoh: {"nama": "Andi", "usia": 17}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DEC9CD2-1CAC-7BAC-B780-F070878465C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00685"/>
          </a:xfrm>
          <a:prstGeom prst="rect">
            <a:avLst/>
          </a:prstGeo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>
                <a:solidFill>
                  <a:srgbClr val="7030A0"/>
                </a:solidFill>
                <a:latin typeface="Barlow Condensed Black" panose="00000A06000000000000" pitchFamily="2" charset="0"/>
              </a:rPr>
              <a:t>Continued …</a:t>
            </a:r>
            <a:endParaRPr lang="id-ID" sz="2800" i="1">
              <a:solidFill>
                <a:srgbClr val="7030A0"/>
              </a:solidFill>
              <a:latin typeface="Barlow Condensed Black" panose="00000A06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066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15A71-E0CA-1CF0-BDEF-792B1CC93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425"/>
            <a:ext cx="10515600" cy="656115"/>
          </a:xfrm>
          <a:gradFill flip="none" rotWithShape="1">
            <a:gsLst>
              <a:gs pos="100000">
                <a:srgbClr val="F0F59D">
                  <a:alpha val="0"/>
                  <a:lumMod val="0"/>
                  <a:lumOff val="100000"/>
                </a:srgbClr>
              </a:gs>
              <a:gs pos="100000">
                <a:srgbClr val="FFFEEE"/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z="3200">
                <a:solidFill>
                  <a:schemeClr val="tx2">
                    <a:lumMod val="50000"/>
                  </a:schemeClr>
                </a:solidFill>
                <a:latin typeface="Barlow Condensed Black" panose="00000A06000000000000" pitchFamily="2" charset="0"/>
              </a:rPr>
              <a:t>Peran Python dalam Pemrograman KA</a:t>
            </a:r>
            <a:endParaRPr lang="id-ID" sz="3200">
              <a:solidFill>
                <a:schemeClr val="tx2">
                  <a:lumMod val="50000"/>
                </a:schemeClr>
              </a:solidFill>
              <a:latin typeface="Barlow Condensed Black" panose="00000A06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90246-65AE-5974-B9E8-4614F4094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0"/>
            <a:ext cx="10515600" cy="4495959"/>
          </a:xfrm>
        </p:spPr>
        <p:txBody>
          <a:bodyPr/>
          <a:lstStyle/>
          <a:p>
            <a:pPr marL="0" indent="0">
              <a:buNone/>
            </a:pPr>
            <a:r>
              <a:rPr lang="id-ID"/>
              <a:t>Kelebihan Python: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id-ID"/>
              <a:t>Sintaks sederhana, mudah dipelajari.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id-ID"/>
              <a:t>Dukungan library KA (NumPy, Pandas, Scikit-learn, TensorFlow).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id-ID"/>
              <a:t>Komunitas besar dan dokumentasi lengkap.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id-ID"/>
              <a:t>Contoh penerapan: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id-ID"/>
              <a:t>Analisis data sederhana (menghitung rata-rata, median).</a:t>
            </a:r>
            <a:endParaRPr lang="en-US"/>
          </a:p>
          <a:p>
            <a:pPr>
              <a:buFont typeface="Wingdings" panose="05000000000000000000" pitchFamily="2" charset="2"/>
              <a:buChar char="ü"/>
            </a:pPr>
            <a:r>
              <a:rPr lang="id-ID"/>
              <a:t>Pengenalan teks (chatbot sederhana).</a:t>
            </a:r>
          </a:p>
        </p:txBody>
      </p:sp>
    </p:spTree>
    <p:extLst>
      <p:ext uri="{BB962C8B-B14F-4D97-AF65-F5344CB8AC3E}">
        <p14:creationId xmlns:p14="http://schemas.microsoft.com/office/powerpoint/2010/main" val="2385093605"/>
      </p:ext>
    </p:extLst>
  </p:cSld>
  <p:clrMapOvr>
    <a:masterClrMapping/>
  </p:clrMapOvr>
</p:sld>
</file>

<file path=ppt/theme/theme1.xml><?xml version="1.0" encoding="utf-8"?>
<a:theme xmlns:a="http://schemas.openxmlformats.org/drawingml/2006/main" name="9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9" id="{BEE4276E-9B49-446F-8027-FD75FAB4F7C0}" vid="{AC5D6EA9-E62F-4738-AC22-362DCBB6D0A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</Template>
  <TotalTime>199</TotalTime>
  <Words>1041</Words>
  <Application>Microsoft Office PowerPoint</Application>
  <PresentationFormat>Widescreen</PresentationFormat>
  <Paragraphs>152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Art Bold</vt:lpstr>
      <vt:lpstr>Bangers</vt:lpstr>
      <vt:lpstr>Barlow Condensed Black</vt:lpstr>
      <vt:lpstr>Soul Daisy</vt:lpstr>
      <vt:lpstr>Wingdings</vt:lpstr>
      <vt:lpstr>9</vt:lpstr>
      <vt:lpstr>Materi Pembelajaran  Konsep Dasar Pemrograman KA  </vt:lpstr>
      <vt:lpstr>Konsep Dasar Pemrograman KA</vt:lpstr>
      <vt:lpstr>Elemen Dasar Pemrograman Python (untuk KA)</vt:lpstr>
      <vt:lpstr>PowerPoint Presentation</vt:lpstr>
      <vt:lpstr>PowerPoint Presentation</vt:lpstr>
      <vt:lpstr>Continued …</vt:lpstr>
      <vt:lpstr>PowerPoint Presentation</vt:lpstr>
      <vt:lpstr>PowerPoint Presentation</vt:lpstr>
      <vt:lpstr>Peran Python dalam Pemrograman KA</vt:lpstr>
      <vt:lpstr>Aplikasi KA Sederhana Berbasis Logika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SMANES JAMBI</dc:creator>
  <cp:lastModifiedBy>SMANES JAMBI</cp:lastModifiedBy>
  <cp:revision>16</cp:revision>
  <dcterms:created xsi:type="dcterms:W3CDTF">2025-10-01T14:22:38Z</dcterms:created>
  <dcterms:modified xsi:type="dcterms:W3CDTF">2025-10-06T02:49:56Z</dcterms:modified>
</cp:coreProperties>
</file>