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9"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7" r:id="rId51"/>
    <p:sldId id="306" r:id="rId52"/>
    <p:sldId id="308" r:id="rId53"/>
    <p:sldId id="305" r:id="rId54"/>
  </p:sldIdLst>
  <p:sldSz cx="9144000" cy="5143500" type="screen16x9"/>
  <p:notesSz cx="6858000" cy="9144000"/>
  <p:embeddedFontLst>
    <p:embeddedFont>
      <p:font typeface="Modern Love" panose="04090805081005020601" pitchFamily="82" charset="0"/>
      <p:regular r:id="rId56"/>
    </p:embeddedFont>
    <p:embeddedFont>
      <p:font typeface="Nunito" panose="020B0604020202020204" charset="0"/>
      <p:regular r:id="rId57"/>
      <p:bold r:id="rId58"/>
      <p:italic r:id="rId59"/>
      <p:boldItalic r:id="rId60"/>
    </p:embeddedFont>
    <p:embeddedFont>
      <p:font typeface="Nunito SemiBold" panose="020B0604020202020204" charset="0"/>
      <p:regular r:id="rId61"/>
      <p:bold r:id="rId62"/>
      <p:italic r:id="rId63"/>
      <p:boldItalic r:id="rId64"/>
    </p:embeddedFont>
    <p:embeddedFont>
      <p:font typeface="Roboto" panose="02000000000000000000" pitchFamily="2" charset="0"/>
      <p:regular r:id="rId65"/>
      <p:bold r:id="rId66"/>
      <p:italic r:id="rId67"/>
      <p:boldItalic r:id="rId68"/>
    </p:embeddedFont>
    <p:embeddedFont>
      <p:font typeface="Trebuchet MS" panose="020B0603020202020204" pitchFamily="34" charset="0"/>
      <p:regular r:id="rId69"/>
      <p:bold r:id="rId70"/>
      <p:italic r:id="rId71"/>
      <p:boldItalic r:id="rId72"/>
    </p:embeddedFont>
    <p:embeddedFont>
      <p:font typeface="Wingdings 3" panose="05040102010807070707" pitchFamily="18" charset="2"/>
      <p:regular r:id="rId7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5A50FC-D141-4F34-8DAD-069E456B2DB2}">
  <a:tblStyle styleId="{045A50FC-D141-4F34-8DAD-069E456B2D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risinyal.com/perbedaan-hub-dan-switch/#:~:text=Switch%20juga%20bisa%20didefinisikan%20sebagai%20sebuah%20jaringan%20yang%20bisa%20menghubungkan%20banyak%20jaringan%20berdasarkan%20MAC%20Addres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arisinyal.com/perbedaan-hub-dan-switch/#:~:text=Open%20System%20Interconnection%20di%20mana%20ini%20adalah%20sebuah%20model%20referensi%20dengan%20bentuk%20kerangka%20konseptual%20yang%20bisa%20menjadi%20patokan%20untuk%20standar%20koneksi%20sebuah%20komputer%2C%20dan%20OSI%20Layer%20punya%207%20tingkatan%20berbed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ieee802.org/3/"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ieee802.org/11/"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iskominfo.kuburayakab.go.id/read/4/kenali-apa-itu-topologi-jaringan-dan-apa-saja-jenisnya-ayo-simak-lebih-lanjut"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bootup.ai/blog/pengertian-topologi-bus-cara-kerja-kelebihan-kekurangan/"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iskominfo.kuburayakab.go.id/read/4/kenali-apa-itu-topologi-jaringan-dan-apa-saja-jenisnya-ayo-simak-lebih-lanjut"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bootup.ai/blog/pengertian-topologi-ring-cara-kerja-kelebihan-dan-kekurangan/"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iskominfo.kuburayakab.go.id/read/4/kenali-apa-itu-topologi-jaringan-dan-apa-saja-jenisnya-ayo-simak-lebih-lanjut"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omputerhope.com/jargon/s/startopo.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iskominfo.kuburayakab.go.id/read/4/kenali-apa-itu-topologi-jaringan-dan-apa-saja-jenisnya-ayo-simak-lebih-lanjut"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computerhope.com/jargon/m/mesh.htm"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diskominfo.kuburayakab.go.id/read/4/kenali-apa-itu-topologi-jaringan-dan-apa-saja-jenisnya-ayo-simak-lebih-lanjut"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computerhope.com/jargon/m/mesh.htm"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iskominfo.kuburayakab.go.id/read/4/kenali-apa-itu-topologi-jaringan-dan-apa-saja-jenisnya-ayo-simak-lebih-lanjut"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computerhope.com/jargon/m/mesh.htm"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8c9fc7e21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8c9fc7e21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202124"/>
                </a:solidFill>
                <a:highlight>
                  <a:srgbClr val="FFFFFF"/>
                </a:highlight>
              </a:rPr>
              <a:t>Switch</a:t>
            </a:r>
            <a:r>
              <a:rPr lang="en" sz="1200">
                <a:solidFill>
                  <a:srgbClr val="202124"/>
                </a:solidFill>
                <a:highlight>
                  <a:srgbClr val="FFFFFF"/>
                </a:highlight>
              </a:rPr>
              <a:t> paket data akan diteruskan ke perangkat yang dituju yang terhubung pada switch. </a:t>
            </a:r>
            <a:endParaRPr sz="1200">
              <a:solidFill>
                <a:srgbClr val="202124"/>
              </a:solidFill>
              <a:highlight>
                <a:srgbClr val="FFFFFF"/>
              </a:highlight>
            </a:endParaRPr>
          </a:p>
          <a:p>
            <a:pPr marL="0" lvl="0" indent="0" algn="l" rtl="0">
              <a:spcBef>
                <a:spcPts val="0"/>
              </a:spcBef>
              <a:spcAft>
                <a:spcPts val="0"/>
              </a:spcAft>
              <a:buNone/>
            </a:pPr>
            <a:r>
              <a:rPr lang="en" sz="1200" b="1">
                <a:solidFill>
                  <a:srgbClr val="202124"/>
                </a:solidFill>
                <a:highlight>
                  <a:srgbClr val="FFFFFF"/>
                </a:highlight>
              </a:rPr>
              <a:t>Hub </a:t>
            </a:r>
            <a:r>
              <a:rPr lang="en" sz="1200">
                <a:solidFill>
                  <a:srgbClr val="202124"/>
                </a:solidFill>
                <a:highlight>
                  <a:srgbClr val="FFFFFF"/>
                </a:highlight>
              </a:rPr>
              <a:t>paket data akan diteruskan ke semua perangkat yang terhubung pada hub. </a:t>
            </a:r>
            <a:endParaRPr sz="1200">
              <a:solidFill>
                <a:srgbClr val="202124"/>
              </a:solidFill>
              <a:highlight>
                <a:srgbClr val="FFFFFF"/>
              </a:highlight>
            </a:endParaRPr>
          </a:p>
          <a:p>
            <a:pPr marL="0" lvl="0" indent="0" algn="l" rtl="0">
              <a:spcBef>
                <a:spcPts val="0"/>
              </a:spcBef>
              <a:spcAft>
                <a:spcPts val="0"/>
              </a:spcAft>
              <a:buNone/>
            </a:pPr>
            <a:r>
              <a:rPr lang="en" sz="1200">
                <a:solidFill>
                  <a:srgbClr val="202124"/>
                </a:solidFill>
                <a:highlight>
                  <a:srgbClr val="FFFFFF"/>
                </a:highlight>
              </a:rPr>
              <a:t>Tanyakan pada peserta didik: </a:t>
            </a:r>
            <a:endParaRPr sz="1200">
              <a:solidFill>
                <a:srgbClr val="202124"/>
              </a:solidFill>
              <a:highlight>
                <a:srgbClr val="FFFFFF"/>
              </a:highlight>
            </a:endParaRPr>
          </a:p>
          <a:p>
            <a:pPr marL="0" lvl="0" indent="0" algn="l" rtl="0">
              <a:spcBef>
                <a:spcPts val="0"/>
              </a:spcBef>
              <a:spcAft>
                <a:spcPts val="0"/>
              </a:spcAft>
              <a:buNone/>
            </a:pPr>
            <a:r>
              <a:rPr lang="en" sz="1200">
                <a:solidFill>
                  <a:srgbClr val="202124"/>
                </a:solidFill>
                <a:highlight>
                  <a:srgbClr val="FFFFFF"/>
                </a:highlight>
              </a:rPr>
              <a:t>Apa yang menyebabkan perbedaan tersebut?</a:t>
            </a:r>
            <a:endParaRPr sz="1200">
              <a:solidFill>
                <a:srgbClr val="202124"/>
              </a:solidFill>
              <a:highlight>
                <a:srgbClr val="FFFFFF"/>
              </a:highlight>
            </a:endParaRPr>
          </a:p>
          <a:p>
            <a:pPr marL="0" lvl="0" indent="0" algn="l" rtl="0">
              <a:spcBef>
                <a:spcPts val="0"/>
              </a:spcBef>
              <a:spcAft>
                <a:spcPts val="0"/>
              </a:spcAft>
              <a:buNone/>
            </a:pPr>
            <a:r>
              <a:rPr lang="en" sz="1200">
                <a:solidFill>
                  <a:srgbClr val="202124"/>
                </a:solidFill>
                <a:highlight>
                  <a:srgbClr val="FFFFFF"/>
                </a:highlight>
              </a:rPr>
              <a:t>Switch menghubungkan perangkat satu dan lainnya berdasarkan mac address selain itu hub berkerja pada OSI (</a:t>
            </a:r>
            <a:r>
              <a:rPr lang="en" sz="1200" i="1">
                <a:solidFill>
                  <a:srgbClr val="333333"/>
                </a:solidFill>
              </a:rPr>
              <a:t>Open System Interconnection</a:t>
            </a:r>
            <a:r>
              <a:rPr lang="en" sz="1200">
                <a:solidFill>
                  <a:srgbClr val="202124"/>
                </a:solidFill>
                <a:highlight>
                  <a:srgbClr val="FFFFFF"/>
                </a:highlight>
              </a:rPr>
              <a:t>) layer 1 dan Switch berkerja pada OSI layer 2</a:t>
            </a:r>
            <a:endParaRPr sz="1200">
              <a:solidFill>
                <a:srgbClr val="202124"/>
              </a:solidFill>
              <a:highlight>
                <a:srgbClr val="FFFFFF"/>
              </a:highlight>
            </a:endParaRPr>
          </a:p>
          <a:p>
            <a:pPr marL="0" lvl="0" indent="0" algn="l" rtl="0">
              <a:spcBef>
                <a:spcPts val="0"/>
              </a:spcBef>
              <a:spcAft>
                <a:spcPts val="0"/>
              </a:spcAft>
              <a:buNone/>
            </a:pPr>
            <a:r>
              <a:rPr lang="en" sz="1200" u="sng">
                <a:solidFill>
                  <a:schemeClr val="hlink"/>
                </a:solidFill>
                <a:highlight>
                  <a:srgbClr val="FFFFFF"/>
                </a:highlight>
                <a:hlinkClick r:id="rId3"/>
              </a:rPr>
              <a:t>https://carisinyal.com/perbedaan-hub-dan-switch/#:~:text=Switch%20juga%20bisa%20didefinisikan%20sebagai%20sebuah%20jaringan%20yang%20bisa%20menghubungkan%20banyak%20jaringan%20berdasarkan%20MAC%20Address.</a:t>
            </a:r>
            <a:endParaRPr sz="1200">
              <a:solidFill>
                <a:srgbClr val="202124"/>
              </a:solidFill>
              <a:highlight>
                <a:srgbClr val="FFFFFF"/>
              </a:highlight>
            </a:endParaRPr>
          </a:p>
          <a:p>
            <a:pPr marL="0" lvl="0" indent="0" algn="l" rtl="0">
              <a:spcBef>
                <a:spcPts val="0"/>
              </a:spcBef>
              <a:spcAft>
                <a:spcPts val="0"/>
              </a:spcAft>
              <a:buNone/>
            </a:pPr>
            <a:r>
              <a:rPr lang="en" sz="1200">
                <a:solidFill>
                  <a:srgbClr val="202124"/>
                </a:solidFill>
                <a:highlight>
                  <a:srgbClr val="FFFFFF"/>
                </a:highlight>
              </a:rPr>
              <a:t>Pendalaman materi : </a:t>
            </a:r>
            <a:endParaRPr sz="1200">
              <a:solidFill>
                <a:srgbClr val="202124"/>
              </a:solidFill>
              <a:highlight>
                <a:srgbClr val="FFFFFF"/>
              </a:highlight>
            </a:endParaRPr>
          </a:p>
          <a:p>
            <a:pPr marL="0" lvl="0" indent="0" algn="l" rtl="0">
              <a:spcBef>
                <a:spcPts val="0"/>
              </a:spcBef>
              <a:spcAft>
                <a:spcPts val="0"/>
              </a:spcAft>
              <a:buNone/>
            </a:pPr>
            <a:r>
              <a:rPr lang="en" sz="1200">
                <a:solidFill>
                  <a:srgbClr val="202124"/>
                </a:solidFill>
                <a:highlight>
                  <a:srgbClr val="FFFFFF"/>
                </a:highlight>
              </a:rPr>
              <a:t>Apa itu OSI (</a:t>
            </a:r>
            <a:r>
              <a:rPr lang="en" sz="1200" i="1">
                <a:solidFill>
                  <a:srgbClr val="333333"/>
                </a:solidFill>
              </a:rPr>
              <a:t>Open System Interconnection</a:t>
            </a:r>
            <a:r>
              <a:rPr lang="en" sz="1200">
                <a:solidFill>
                  <a:srgbClr val="202124"/>
                </a:solidFill>
                <a:highlight>
                  <a:srgbClr val="FFFFFF"/>
                </a:highlight>
              </a:rPr>
              <a:t>) Layer ? </a:t>
            </a:r>
            <a:endParaRPr sz="1200">
              <a:solidFill>
                <a:srgbClr val="202124"/>
              </a:solidFill>
              <a:highlight>
                <a:srgbClr val="FFFFFF"/>
              </a:highlight>
            </a:endParaRPr>
          </a:p>
          <a:p>
            <a:pPr marL="0" lvl="0" indent="0" algn="l" rtl="0">
              <a:spcBef>
                <a:spcPts val="0"/>
              </a:spcBef>
              <a:spcAft>
                <a:spcPts val="0"/>
              </a:spcAft>
              <a:buNone/>
            </a:pPr>
            <a:r>
              <a:rPr lang="en" sz="1200">
                <a:solidFill>
                  <a:srgbClr val="202124"/>
                </a:solidFill>
                <a:highlight>
                  <a:srgbClr val="FFFFFF"/>
                </a:highlight>
              </a:rPr>
              <a:t>OSI layer merupakan standar koneksi perangkat </a:t>
            </a:r>
            <a:endParaRPr sz="1200">
              <a:solidFill>
                <a:srgbClr val="202124"/>
              </a:solidFill>
              <a:highlight>
                <a:srgbClr val="FFFFFF"/>
              </a:highlight>
            </a:endParaRPr>
          </a:p>
          <a:p>
            <a:pPr marL="0" lvl="0" indent="0" algn="l" rtl="0">
              <a:spcBef>
                <a:spcPts val="0"/>
              </a:spcBef>
              <a:spcAft>
                <a:spcPts val="0"/>
              </a:spcAft>
              <a:buNone/>
            </a:pPr>
            <a:r>
              <a:rPr lang="en" sz="1200" u="sng">
                <a:solidFill>
                  <a:schemeClr val="hlink"/>
                </a:solidFill>
                <a:highlight>
                  <a:srgbClr val="FFFFFF"/>
                </a:highlight>
                <a:hlinkClick r:id="rId4"/>
              </a:rPr>
              <a:t>https://carisinyal.com/perbedaan-hub-dan-switch/#:~:text=Open%20System%20Interconnection%20di%20mana%20ini%20adalah%20sebuah%20model%20referensi%20dengan%20bentuk%20kerangka%20konseptual%20yang%20bisa%20menjadi%20patokan%20untuk%20standar%20koneksi%20sebuah%20komputer%2C%20dan%20OSI%20Layer%20punya%207%20tingkatan%20berbeda.</a:t>
            </a:r>
            <a:endParaRPr sz="1200">
              <a:solidFill>
                <a:srgbClr val="202124"/>
              </a:solidFill>
              <a:highlight>
                <a:srgbClr val="FFFFFF"/>
              </a:highlight>
            </a:endParaRPr>
          </a:p>
          <a:p>
            <a:pPr marL="0" lvl="0" indent="0" algn="l" rtl="0">
              <a:spcBef>
                <a:spcPts val="0"/>
              </a:spcBef>
              <a:spcAft>
                <a:spcPts val="0"/>
              </a:spcAft>
              <a:buNone/>
            </a:pPr>
            <a:endParaRPr sz="1200">
              <a:solidFill>
                <a:srgbClr val="202124"/>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8c9fc7e21_0_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f8c9fc7e21_0_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8c9fc7e21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8c9fc7e21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02124"/>
              </a:solidFill>
              <a:highlight>
                <a:srgbClr val="FFFFFF"/>
              </a:highlight>
            </a:endParaRPr>
          </a:p>
          <a:p>
            <a:pPr marL="0" lvl="0" indent="0" algn="l" rtl="0">
              <a:spcBef>
                <a:spcPts val="0"/>
              </a:spcBef>
              <a:spcAft>
                <a:spcPts val="0"/>
              </a:spcAft>
              <a:buNone/>
            </a:pPr>
            <a:endParaRPr sz="1200">
              <a:solidFill>
                <a:srgbClr val="202124"/>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8c9fc7e21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f8c9fc7e21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8c9fc7e21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8c9fc7e21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f3568da4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f3568da4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f3568da43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f3568da43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f920cec0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f920cec0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920cec06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f920cec0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Ketika kita berkirim surat kita memerlukan alamat penerima.</a:t>
            </a:r>
            <a:endParaRPr/>
          </a:p>
          <a:p>
            <a:pPr marL="0" lvl="0" indent="0" algn="l" rtl="0">
              <a:spcBef>
                <a:spcPts val="0"/>
              </a:spcBef>
              <a:spcAft>
                <a:spcPts val="0"/>
              </a:spcAft>
              <a:buNone/>
            </a:pPr>
            <a:r>
              <a:rPr lang="en"/>
              <a:t>Pada alamat penerima tertera nama jalan, nomor rumah, nama daerah serta kodepos.</a:t>
            </a:r>
            <a:endParaRPr/>
          </a:p>
          <a:p>
            <a:pPr marL="0" lvl="0" indent="0" algn="l" rtl="0">
              <a:spcBef>
                <a:spcPts val="0"/>
              </a:spcBef>
              <a:spcAft>
                <a:spcPts val="0"/>
              </a:spcAft>
              <a:buNone/>
            </a:pPr>
            <a:r>
              <a:rPr lang="en"/>
              <a:t>Hal ini memungkinkan penerima untuk menerima pesan yang ditujukan pada mereka serta meminimalisir bahkan menghindari pesan diterima oleh orang lain dengan nama yang sama karena alamat bersifat unik.</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f920cec06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f920cec06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6345b49c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6345b49c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f920cec06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f920cec06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Setiap perangkat memiliki MAC address yang bersifat unik (berbeda satu sama lainnya) sehingga memungkinkan perangkat untuk terhubung dan berkomunikasi dalam jaringan.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f920cec06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f920cec06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f920cec06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f920cec06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Hal ini akan menyebabkan terjadinya ip conflict sehingga kedua perangkat tersebut tidak dapat terhubung dan berkomunikasi dengan perangkat lainnya dalam jaringan.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920cec06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f920cec06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920cec06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920cec06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50" b="1">
                <a:solidFill>
                  <a:srgbClr val="F7941D"/>
                </a:solidFill>
                <a:highlight>
                  <a:srgbClr val="F8F9FA"/>
                </a:highlight>
              </a:rPr>
              <a:t>281.474.976.710.656 kombinasi</a:t>
            </a:r>
            <a:endParaRPr/>
          </a:p>
          <a:p>
            <a:pPr marL="0" lvl="0" indent="0" algn="l" rtl="0">
              <a:spcBef>
                <a:spcPts val="0"/>
              </a:spcBef>
              <a:spcAft>
                <a:spcPts val="0"/>
              </a:spcAft>
              <a:buNone/>
            </a:pPr>
            <a:r>
              <a:rPr lang="en"/>
              <a:t>Mac address tersusun 6 pasang karakter heksadesimal </a:t>
            </a:r>
            <a:endParaRPr/>
          </a:p>
          <a:p>
            <a:pPr marL="0" lvl="0" indent="0" algn="l" rtl="0">
              <a:spcBef>
                <a:spcPts val="0"/>
              </a:spcBef>
              <a:spcAft>
                <a:spcPts val="0"/>
              </a:spcAft>
              <a:buNone/>
            </a:pPr>
            <a:r>
              <a:rPr lang="en"/>
              <a:t>Setiap pasang memiliki rentang </a:t>
            </a:r>
            <a:r>
              <a:rPr lang="en">
                <a:solidFill>
                  <a:schemeClr val="dk1"/>
                </a:solidFill>
              </a:rPr>
              <a:t>00-FF yang berarti memiliki rentang 0-255 (256 nilai)</a:t>
            </a:r>
            <a:endParaRPr>
              <a:solidFill>
                <a:schemeClr val="dk1"/>
              </a:solidFill>
            </a:endParaRPr>
          </a:p>
          <a:p>
            <a:pPr marL="0" lvl="0" indent="0" algn="l" rtl="0">
              <a:spcBef>
                <a:spcPts val="0"/>
              </a:spcBef>
              <a:spcAft>
                <a:spcPts val="0"/>
              </a:spcAft>
              <a:buNone/>
            </a:pPr>
            <a:r>
              <a:rPr lang="en">
                <a:solidFill>
                  <a:schemeClr val="dk1"/>
                </a:solidFill>
              </a:rPr>
              <a:t>Bila tiap pasang diperbolehkan memiliki kombinasi yang sama 256:256:256:</a:t>
            </a:r>
            <a:r>
              <a:rPr lang="en">
                <a:solidFill>
                  <a:srgbClr val="2B3547"/>
                </a:solidFill>
              </a:rPr>
              <a:t>256:256:256 maka jumlah kombinasi yg memungkinkan adalah 256</a:t>
            </a:r>
            <a:r>
              <a:rPr lang="en" baseline="30000">
                <a:solidFill>
                  <a:srgbClr val="2B3547"/>
                </a:solidFill>
              </a:rPr>
              <a:t>6</a:t>
            </a:r>
            <a:endParaRPr baseline="30000">
              <a:solidFill>
                <a:srgbClr val="2B3547"/>
              </a:solidFill>
            </a:endParaRPr>
          </a:p>
          <a:p>
            <a:pPr marL="0" lvl="0" indent="0" algn="l" rtl="0">
              <a:spcBef>
                <a:spcPts val="0"/>
              </a:spcBef>
              <a:spcAft>
                <a:spcPts val="0"/>
              </a:spcAft>
              <a:buNone/>
            </a:pPr>
            <a:r>
              <a:rPr lang="en">
                <a:solidFill>
                  <a:srgbClr val="2B3547"/>
                </a:solidFill>
              </a:rPr>
              <a:t>Yang berarti hal ini memungkinkan </a:t>
            </a:r>
            <a:r>
              <a:rPr lang="en" sz="2650" b="1">
                <a:solidFill>
                  <a:srgbClr val="F7941D"/>
                </a:solidFill>
                <a:highlight>
                  <a:srgbClr val="F8F9FA"/>
                </a:highlight>
              </a:rPr>
              <a:t>281474976710656 kombinasi</a:t>
            </a:r>
            <a:endParaRPr>
              <a:solidFill>
                <a:srgbClr val="2B3547"/>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f920cec06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f920cec06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f920cec06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f920cec06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B3547"/>
                </a:solidFill>
              </a:rPr>
              <a:t>Semua perangkat yang memiliki NIC telah memenuhi standarisasi protokol komunikasi yang diatur oleh IEEE (Institute of Electrical and Electronics Engineers)</a:t>
            </a:r>
            <a:endParaRPr>
              <a:solidFill>
                <a:srgbClr val="2B3547"/>
              </a:solidFill>
            </a:endParaRPr>
          </a:p>
          <a:p>
            <a:pPr marL="0" lvl="0" indent="0" algn="l" rtl="0">
              <a:spcBef>
                <a:spcPts val="0"/>
              </a:spcBef>
              <a:spcAft>
                <a:spcPts val="0"/>
              </a:spcAft>
              <a:buClr>
                <a:schemeClr val="dk1"/>
              </a:buClr>
              <a:buSzPts val="1100"/>
              <a:buFont typeface="Arial"/>
              <a:buNone/>
            </a:pPr>
            <a:r>
              <a:rPr lang="en">
                <a:solidFill>
                  <a:srgbClr val="2B3547"/>
                </a:solidFill>
              </a:rPr>
              <a:t>Ethernet networking: IEEE 802.3 </a:t>
            </a:r>
            <a:r>
              <a:rPr lang="en" sz="1000" u="sng">
                <a:solidFill>
                  <a:schemeClr val="hlink"/>
                </a:solidFill>
                <a:hlinkClick r:id="rId3"/>
              </a:rPr>
              <a:t>http://www.ieee802.org/3/</a:t>
            </a:r>
            <a:endParaRPr>
              <a:solidFill>
                <a:srgbClr val="2B3547"/>
              </a:solidFill>
            </a:endParaRPr>
          </a:p>
          <a:p>
            <a:pPr marL="0" lvl="0" indent="0" algn="l" rtl="0">
              <a:spcBef>
                <a:spcPts val="0"/>
              </a:spcBef>
              <a:spcAft>
                <a:spcPts val="0"/>
              </a:spcAft>
              <a:buNone/>
            </a:pPr>
            <a:r>
              <a:rPr lang="en">
                <a:solidFill>
                  <a:srgbClr val="2B3547"/>
                </a:solidFill>
              </a:rPr>
              <a:t>Wireless networking: IEEE 802.11</a:t>
            </a:r>
            <a:r>
              <a:rPr lang="en" sz="1000" u="sng">
                <a:solidFill>
                  <a:schemeClr val="hlink"/>
                </a:solidFill>
                <a:hlinkClick r:id="rId4"/>
              </a:rPr>
              <a:t>http://www.ieee802.org/11/</a:t>
            </a:r>
            <a:endParaRPr>
              <a:solidFill>
                <a:srgbClr val="2B3547"/>
              </a:solidFill>
            </a:endParaRPr>
          </a:p>
          <a:p>
            <a:pPr marL="0" lvl="0" indent="0" algn="l" rtl="0">
              <a:spcBef>
                <a:spcPts val="0"/>
              </a:spcBef>
              <a:spcAft>
                <a:spcPts val="0"/>
              </a:spcAft>
              <a:buNone/>
            </a:pPr>
            <a:endParaRPr>
              <a:solidFill>
                <a:srgbClr val="2B3547"/>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f3696670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f3696670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f3696670e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f3696670e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f731f03de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f731f03de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f731f03de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f731f03de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B3547"/>
                </a:solidFill>
              </a:rPr>
              <a:t>Berikan contoh pemanfaatan jaringan dalam kehidupan sehari hari?</a:t>
            </a:r>
            <a:endParaRPr>
              <a:solidFill>
                <a:srgbClr val="2B3547"/>
              </a:solidFill>
            </a:endParaRPr>
          </a:p>
          <a:p>
            <a:pPr marL="0" lvl="0" indent="0" algn="l" rtl="0">
              <a:spcBef>
                <a:spcPts val="0"/>
              </a:spcBef>
              <a:spcAft>
                <a:spcPts val="0"/>
              </a:spcAft>
              <a:buNone/>
            </a:pPr>
            <a:r>
              <a:rPr lang="en">
                <a:solidFill>
                  <a:srgbClr val="2B3547"/>
                </a:solidFill>
              </a:rPr>
              <a:t>Transportasi umum</a:t>
            </a:r>
            <a:endParaRPr>
              <a:solidFill>
                <a:srgbClr val="2B3547"/>
              </a:solidFill>
            </a:endParaRPr>
          </a:p>
          <a:p>
            <a:pPr marL="0" lvl="0" indent="0" algn="l" rtl="0">
              <a:spcBef>
                <a:spcPts val="0"/>
              </a:spcBef>
              <a:spcAft>
                <a:spcPts val="0"/>
              </a:spcAft>
              <a:buNone/>
            </a:pPr>
            <a:r>
              <a:rPr lang="en">
                <a:solidFill>
                  <a:srgbClr val="2B3547"/>
                </a:solidFill>
              </a:rPr>
              <a:t>Telekomunikasi</a:t>
            </a:r>
            <a:endParaRPr>
              <a:solidFill>
                <a:srgbClr val="2B3547"/>
              </a:solidFill>
            </a:endParaRPr>
          </a:p>
          <a:p>
            <a:pPr marL="0" lvl="0" indent="0" algn="l" rtl="0">
              <a:spcBef>
                <a:spcPts val="0"/>
              </a:spcBef>
              <a:spcAft>
                <a:spcPts val="0"/>
              </a:spcAft>
              <a:buNone/>
            </a:pPr>
            <a:r>
              <a:rPr lang="en">
                <a:solidFill>
                  <a:srgbClr val="2B3547"/>
                </a:solidFill>
              </a:rPr>
              <a:t>Internet</a:t>
            </a:r>
            <a:endParaRPr>
              <a:solidFill>
                <a:srgbClr val="2B3547"/>
              </a:solidFill>
            </a:endParaRPr>
          </a:p>
          <a:p>
            <a:pPr marL="0" lvl="0" indent="0" algn="l" rtl="0">
              <a:spcBef>
                <a:spcPts val="0"/>
              </a:spcBef>
              <a:spcAft>
                <a:spcPts val="0"/>
              </a:spcAft>
              <a:buNone/>
            </a:pPr>
            <a:r>
              <a:rPr lang="en">
                <a:solidFill>
                  <a:srgbClr val="2B3547"/>
                </a:solidFill>
              </a:rPr>
              <a:t>Pengantaran surat</a:t>
            </a:r>
            <a:br>
              <a:rPr lang="en">
                <a:solidFill>
                  <a:srgbClr val="2B3547"/>
                </a:solidFill>
              </a:rPr>
            </a:br>
            <a:r>
              <a:rPr lang="en">
                <a:solidFill>
                  <a:srgbClr val="2B3547"/>
                </a:solidFill>
              </a:rPr>
              <a:t>Pengiriman parcel dan barang</a:t>
            </a:r>
            <a:br>
              <a:rPr lang="en">
                <a:solidFill>
                  <a:srgbClr val="2B3547"/>
                </a:solidFill>
              </a:rPr>
            </a:br>
            <a:r>
              <a:rPr lang="en">
                <a:solidFill>
                  <a:srgbClr val="2B3547"/>
                </a:solidFill>
              </a:rPr>
              <a:t>Penggunaan alat elektronik dalam keseharian seperti bluetooth headset, transfer data, pencetakan dalam jaringan dll</a:t>
            </a:r>
            <a:endParaRPr>
              <a:solidFill>
                <a:srgbClr val="2B3547"/>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f731f03de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f731f03de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f731f03de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f731f03de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f731f03de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f731f03de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fb4fddfa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fb4fddfa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fb4fddfa9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fb4fddfa9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fb4fddfa9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fb4fddfa9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fb4fddfa99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fb4fddfa99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https://diskominfo.kuburayakab.go.id/read/4/kenali-apa-itu-topologi-jaringan-dan-apa-saja-jenisnya-ayo-simak-lebih-lanjut</a:t>
            </a:r>
            <a:br>
              <a:rPr lang="en"/>
            </a:br>
            <a:r>
              <a:rPr lang="en" u="sng">
                <a:solidFill>
                  <a:schemeClr val="hlink"/>
                </a:solidFill>
                <a:hlinkClick r:id="rId4"/>
              </a:rPr>
              <a:t>https://bootup.ai/blog/pengertian-topologi-bus-cara-kerja-kelebihan-kekurangan/</a:t>
            </a:r>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b4fddfa99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b4fddfa9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rgbClr val="52AC00"/>
                </a:solidFill>
                <a:hlinkClick r:id="rId3">
                  <a:extLst>
                    <a:ext uri="{A12FA001-AC4F-418D-AE19-62706E023703}">
                      <ahyp:hlinkClr xmlns:ahyp="http://schemas.microsoft.com/office/drawing/2018/hyperlinkcolor" val="tx"/>
                    </a:ext>
                  </a:extLst>
                </a:hlinkClick>
              </a:rPr>
              <a:t>https://diskominfo.kuburayakab.go.id/read/4/kenali-apa-itu-topologi-jaringan-dan-apa-saja-jenisnya-ayo-simak-lebih-lanjut</a:t>
            </a:r>
            <a:br>
              <a:rPr lang="en">
                <a:solidFill>
                  <a:schemeClr val="dk1"/>
                </a:solidFill>
              </a:rPr>
            </a:br>
            <a:r>
              <a:rPr lang="en" u="sng">
                <a:solidFill>
                  <a:schemeClr val="hlink"/>
                </a:solidFill>
                <a:hlinkClick r:id="rId4"/>
              </a:rPr>
              <a:t>https://bootup.ai/blog/pengertian-topologi-ring-cara-kerja-kelebihan-dan-kekurangan/</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fb4fddfa9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fb4fddfa9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rgbClr val="52AC00"/>
                </a:solidFill>
                <a:hlinkClick r:id="rId3">
                  <a:extLst>
                    <a:ext uri="{A12FA001-AC4F-418D-AE19-62706E023703}">
                      <ahyp:hlinkClr xmlns:ahyp="http://schemas.microsoft.com/office/drawing/2018/hyperlinkcolor" val="tx"/>
                    </a:ext>
                  </a:extLst>
                </a:hlinkClick>
              </a:rPr>
              <a:t>https://diskominfo.kuburayakab.go.id/read/4/kenali-apa-itu-topologi-jaringan-dan-apa-saja-jenisnya-ayo-simak-lebih-lanjut</a:t>
            </a:r>
            <a:br>
              <a:rPr lang="en">
                <a:solidFill>
                  <a:schemeClr val="dk1"/>
                </a:solidFill>
              </a:rPr>
            </a:br>
            <a:r>
              <a:rPr lang="en" u="sng">
                <a:solidFill>
                  <a:schemeClr val="hlink"/>
                </a:solidFill>
                <a:hlinkClick r:id="rId4"/>
              </a:rPr>
              <a:t>https://www.computerhope.com/jargon/s/startopo.htm</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fb4fddfa99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fb4fddfa99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rgbClr val="52AC00"/>
                </a:solidFill>
                <a:hlinkClick r:id="rId3">
                  <a:extLst>
                    <a:ext uri="{A12FA001-AC4F-418D-AE19-62706E023703}">
                      <ahyp:hlinkClr xmlns:ahyp="http://schemas.microsoft.com/office/drawing/2018/hyperlinkcolor" val="tx"/>
                    </a:ext>
                  </a:extLst>
                </a:hlinkClick>
              </a:rPr>
              <a:t>https://diskominfo.kuburayakab.go.id/read/4/kenali-apa-itu-topologi-jaringan-dan-apa-saja-jenisnya-ayo-simak-lebih-lanjut</a:t>
            </a:r>
            <a:br>
              <a:rPr lang="en">
                <a:solidFill>
                  <a:schemeClr val="dk1"/>
                </a:solidFill>
              </a:rPr>
            </a:br>
            <a:r>
              <a:rPr lang="en" u="sng">
                <a:solidFill>
                  <a:schemeClr val="hlink"/>
                </a:solidFill>
                <a:hlinkClick r:id="rId4"/>
              </a:rPr>
              <a:t>https://www.computerhope.com/jargon/m/mesh.htm</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06fb4f3b82_0_2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06fb4f3b82_0_2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Tanyakan berapa banyak perangkat yang harus data kita lewati untuk mendapatkan informasi yang kita cari?</a:t>
            </a:r>
            <a:endParaRPr/>
          </a:p>
          <a:p>
            <a:pPr marL="0" lvl="0" indent="0" algn="l" rtl="0">
              <a:spcBef>
                <a:spcPts val="0"/>
              </a:spcBef>
              <a:spcAft>
                <a:spcPts val="0"/>
              </a:spcAft>
              <a:buNone/>
            </a:pPr>
            <a:r>
              <a:rPr lang="en"/>
              <a:t>Murid menebak jumlah perangkat yang harus dilewati untuk mencapai sebuah situs</a:t>
            </a: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6fb4f3b82_0_3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6fb4f3b82_0_3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Tanyakan berapa banyak perangkat yang harus data kita lewati untuk mendapatkan informasi yang kita cari?</a:t>
            </a:r>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06fb4f3b82_0_3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06fb4f3b82_0_3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Diskusikan hasil tracert (traceroute)</a:t>
            </a:r>
            <a:endParaRPr/>
          </a:p>
          <a:p>
            <a:pPr marL="0" lvl="0" indent="0" algn="l" rtl="0">
              <a:spcBef>
                <a:spcPts val="0"/>
              </a:spcBef>
              <a:spcAft>
                <a:spcPts val="0"/>
              </a:spcAft>
              <a:buNone/>
            </a:pPr>
            <a:r>
              <a:rPr lang="en"/>
              <a:t>Apa fungsi trace route? Trace route digunakan untuk menunjukan rute yang dilewati data untuk mencapai situs / perangkat yang di inginkan</a:t>
            </a:r>
            <a:endParaRPr/>
          </a:p>
          <a:p>
            <a:pPr marL="0" lvl="0" indent="0" algn="l" rtl="0">
              <a:spcBef>
                <a:spcPts val="0"/>
              </a:spcBef>
              <a:spcAft>
                <a:spcPts val="0"/>
              </a:spcAft>
              <a:buNone/>
            </a:pPr>
            <a:r>
              <a:rPr lang="en"/>
              <a:t>Tanyakan apakah ada diantara kalian yang mendapatkan informasi request timed out?</a:t>
            </a:r>
            <a:endParaRPr/>
          </a:p>
          <a:p>
            <a:pPr marL="0" lvl="0" indent="0" algn="l" rtl="0">
              <a:spcBef>
                <a:spcPts val="0"/>
              </a:spcBef>
              <a:spcAft>
                <a:spcPts val="0"/>
              </a:spcAft>
              <a:buNone/>
            </a:pPr>
            <a:r>
              <a:rPr lang="en"/>
              <a:t>Apa penyebab request timed out? Request timed out dapat disebabkan oleh perangkat yang seharusnya dilewati oleh data tidak terhubung dengan jaringan pada saat melakukan trace route.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fb9637bf7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fb9637bf7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52AC00"/>
                </a:solidFill>
                <a:hlinkClick r:id="rId3">
                  <a:extLst>
                    <a:ext uri="{A12FA001-AC4F-418D-AE19-62706E023703}">
                      <ahyp:hlinkClr xmlns:ahyp="http://schemas.microsoft.com/office/drawing/2018/hyperlinkcolor" val="tx"/>
                    </a:ext>
                  </a:extLst>
                </a:hlinkClick>
              </a:rPr>
              <a:t>https://diskominfo.kuburayakab.go.id/read/4/kenali-apa-itu-topologi-jaringan-dan-apa-saja-jenisnya-ayo-simak-lebih-lanjut</a:t>
            </a:r>
            <a:br>
              <a:rPr lang="en">
                <a:solidFill>
                  <a:schemeClr val="dk1"/>
                </a:solidFill>
              </a:rPr>
            </a:br>
            <a:r>
              <a:rPr lang="en" u="sng">
                <a:solidFill>
                  <a:schemeClr val="hlink"/>
                </a:solidFill>
                <a:hlinkClick r:id="rId4"/>
              </a:rPr>
              <a:t>https://www.computerhope.com/jargon/m/mesh.htm</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b9637bf7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b9637bf7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52AC00"/>
                </a:solidFill>
                <a:hlinkClick r:id="rId3">
                  <a:extLst>
                    <a:ext uri="{A12FA001-AC4F-418D-AE19-62706E023703}">
                      <ahyp:hlinkClr xmlns:ahyp="http://schemas.microsoft.com/office/drawing/2018/hyperlinkcolor" val="tx"/>
                    </a:ext>
                  </a:extLst>
                </a:hlinkClick>
              </a:rPr>
              <a:t>https://diskominfo.kuburayakab.go.id/read/4/kenali-apa-itu-topologi-jaringan-dan-apa-saja-jenisnya-ayo-simak-lebih-lanjut</a:t>
            </a:r>
            <a:br>
              <a:rPr lang="en">
                <a:solidFill>
                  <a:schemeClr val="dk1"/>
                </a:solidFill>
              </a:rPr>
            </a:br>
            <a:r>
              <a:rPr lang="en" u="sng">
                <a:solidFill>
                  <a:schemeClr val="hlink"/>
                </a:solidFill>
                <a:hlinkClick r:id="rId4"/>
              </a:rPr>
              <a:t>https://www.computerhope.com/jargon/m/mesh.htm</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06fb4f3b82_0_2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06fb4f3b82_0_2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06fb4f3b82_0_3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06fb4f3b82_0_3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06fb4f3b82_0_4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06fb4f3b82_0_4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6fb4f3b82_0_4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6fb4f3b82_0_4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66b93de80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e66b93de80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Tambahkan gambar atau diagram jaringan komputer</a:t>
            </a:r>
            <a:endParaRPr/>
          </a:p>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f731f03de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f731f03de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42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06fb4f3b82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06fb4f3b82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Tambahkan gambar atau diagram jaringan komputer</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8c9fc7e21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f8c9fc7e21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8f6c0d07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e8f6c0d07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8c9fc7e21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8c9fc7e21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73551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1150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440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28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100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3911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2679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2639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Tree>
    <p:extLst>
      <p:ext uri="{BB962C8B-B14F-4D97-AF65-F5344CB8AC3E}">
        <p14:creationId xmlns:p14="http://schemas.microsoft.com/office/powerpoint/2010/main" val="241147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
        <p:cNvGrpSpPr/>
        <p:nvPr/>
      </p:nvGrpSpPr>
      <p:grpSpPr>
        <a:xfrm>
          <a:off x="0" y="0"/>
          <a:ext cx="0" cy="0"/>
          <a:chOff x="0" y="0"/>
          <a:chExt cx="0" cy="0"/>
        </a:xfrm>
      </p:grpSpPr>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52788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2"/>
        <p:cNvGrpSpPr/>
        <p:nvPr/>
      </p:nvGrpSpPr>
      <p:grpSpPr>
        <a:xfrm>
          <a:off x="0" y="0"/>
          <a:ext cx="0" cy="0"/>
          <a:chOff x="0" y="0"/>
          <a:chExt cx="0" cy="0"/>
        </a:xfrm>
      </p:grpSpPr>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extLst>
      <p:ext uri="{BB962C8B-B14F-4D97-AF65-F5344CB8AC3E}">
        <p14:creationId xmlns:p14="http://schemas.microsoft.com/office/powerpoint/2010/main" val="424788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87161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07487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98472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7"/>
        <p:cNvGrpSpPr/>
        <p:nvPr/>
      </p:nvGrpSpPr>
      <p:grpSpPr>
        <a:xfrm>
          <a:off x="0" y="0"/>
          <a:ext cx="0" cy="0"/>
          <a:chOff x="0" y="0"/>
          <a:chExt cx="0" cy="0"/>
        </a:xfrm>
      </p:grpSpPr>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9090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68"/>
        <p:cNvGrpSpPr/>
        <p:nvPr/>
      </p:nvGrpSpPr>
      <p:grpSpPr>
        <a:xfrm>
          <a:off x="0" y="0"/>
          <a:ext cx="0" cy="0"/>
          <a:chOff x="0" y="0"/>
          <a:chExt cx="0" cy="0"/>
        </a:xfrm>
      </p:grpSpPr>
      <p:sp>
        <p:nvSpPr>
          <p:cNvPr id="72" name="Google Shape;72;p6"/>
          <p:cNvSpPr txBox="1">
            <a:spLocks noGrp="1"/>
          </p:cNvSpPr>
          <p:nvPr>
            <p:ph type="title"/>
          </p:nvPr>
        </p:nvSpPr>
        <p:spPr>
          <a:xfrm>
            <a:off x="883375" y="1004988"/>
            <a:ext cx="2879400" cy="9519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3" name="Google Shape;73;p6"/>
          <p:cNvSpPr txBox="1">
            <a:spLocks noGrp="1"/>
          </p:cNvSpPr>
          <p:nvPr>
            <p:ph type="body" idx="1"/>
          </p:nvPr>
        </p:nvSpPr>
        <p:spPr>
          <a:xfrm>
            <a:off x="883525" y="2078413"/>
            <a:ext cx="2879400" cy="2060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74" name="Google Shape;74;p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4735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51498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2647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37611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18579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66775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10/10/2022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01061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5" name="Date Placeholder 4"/>
          <p:cNvSpPr>
            <a:spLocks noGrp="1"/>
          </p:cNvSpPr>
          <p:nvPr>
            <p:ph type="dt" sz="half" idx="10"/>
          </p:nvPr>
        </p:nvSpPr>
        <p:spPr/>
        <p:txBody>
          <a:bodyPr/>
          <a:lstStyle/>
          <a:p>
            <a:fld id="{C7616CA0-919D-4A49-9C8A-62FDFB3A5183}" type="datetimeFigureOut">
              <a:rPr lang="en-US" smtClean="0"/>
              <a:t>10/10/2022</a:t>
            </a:fld>
            <a:endParaRPr lang="en-US" dirty="0"/>
          </a:p>
        </p:txBody>
      </p:sp>
    </p:spTree>
    <p:extLst>
      <p:ext uri="{BB962C8B-B14F-4D97-AF65-F5344CB8AC3E}">
        <p14:creationId xmlns:p14="http://schemas.microsoft.com/office/powerpoint/2010/main" val="1608292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000">
              <a:schemeClr val="accent1">
                <a:lumMod val="0"/>
                <a:lumOff val="100000"/>
              </a:schemeClr>
            </a:gs>
            <a:gs pos="100000">
              <a:srgbClr val="8C6A7D"/>
            </a:gs>
            <a:gs pos="100000">
              <a:schemeClr val="accent1">
                <a:lumMod val="45000"/>
                <a:lumOff val="55000"/>
              </a:schemeClr>
            </a:gs>
            <a:gs pos="99000">
              <a:schemeClr val="accent1">
                <a:lumMod val="8000"/>
              </a:schemeClr>
            </a:gs>
          </a:gsLst>
          <a:path path="circle">
            <a:fillToRect r="100000" b="100000"/>
          </a:path>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90298CD5-6C1E-4009-B41F-6DF62E31D3BE}" type="datetimeFigureOut">
              <a:rPr lang="en-US" smtClean="0"/>
              <a:pPr/>
              <a:t>10/10/2022</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573711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carisinyal.com/wp-content/uploads/2018/05/Tingkat-Kehandalan.webp"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pikist.com/free-photo-vizyr/id"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hyperlink" Target="https://commons.wikimedia.org/wiki/File:Analog_Modem_56K.jpg" TargetMode="Externa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photos/modem-antenna-router-technology-5436146/"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pxhere.com/en/photo/1080802" TargetMode="External"/><Relationship Id="rId7" Type="http://schemas.openxmlformats.org/officeDocument/2006/relationships/hyperlink" Target="https://pixabay.com/vectors/network-card-wireless-interface-37139/" TargetMode="External"/><Relationship Id="rId12"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5.png"/><Relationship Id="rId11" Type="http://schemas.openxmlformats.org/officeDocument/2006/relationships/hyperlink" Target="https://pxhere.com/en/photo/1387046" TargetMode="External"/><Relationship Id="rId5" Type="http://schemas.openxmlformats.org/officeDocument/2006/relationships/hyperlink" Target="https://pixabay.com/vectors/wifi-dongle-usb-wireless-adapter-764976/" TargetMode="External"/><Relationship Id="rId10" Type="http://schemas.openxmlformats.org/officeDocument/2006/relationships/image" Target="../media/image10.jpg"/><Relationship Id="rId4" Type="http://schemas.openxmlformats.org/officeDocument/2006/relationships/image" Target="../media/image6.jpg"/><Relationship Id="rId9" Type="http://schemas.openxmlformats.org/officeDocument/2006/relationships/hyperlink" Target="https://commons.wikimedia.org/wiki/File:Analog_Modem_56K.jp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pxhere.com/en/photo/1080802" TargetMode="External"/><Relationship Id="rId7" Type="http://schemas.openxmlformats.org/officeDocument/2006/relationships/hyperlink" Target="https://pixabay.com/vectors/network-card-wireless-interface-37139/" TargetMode="External"/><Relationship Id="rId12"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5.png"/><Relationship Id="rId11" Type="http://schemas.openxmlformats.org/officeDocument/2006/relationships/hyperlink" Target="https://pxhere.com/en/photo/1387046" TargetMode="External"/><Relationship Id="rId5" Type="http://schemas.openxmlformats.org/officeDocument/2006/relationships/hyperlink" Target="https://pixabay.com/vectors/wifi-dongle-usb-wireless-adapter-764976/" TargetMode="External"/><Relationship Id="rId10" Type="http://schemas.openxmlformats.org/officeDocument/2006/relationships/image" Target="../media/image10.jpg"/><Relationship Id="rId4" Type="http://schemas.openxmlformats.org/officeDocument/2006/relationships/image" Target="../media/image6.jpg"/><Relationship Id="rId9" Type="http://schemas.openxmlformats.org/officeDocument/2006/relationships/hyperlink" Target="https://commons.wikimedia.org/wiki/File:Analog_Modem_56K.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hyperlink" Target="https://www.pxfuel.com/id/free-photo-ocull" TargetMode="External"/><Relationship Id="rId13" Type="http://schemas.openxmlformats.org/officeDocument/2006/relationships/image" Target="../media/image18.jpg"/><Relationship Id="rId3" Type="http://schemas.openxmlformats.org/officeDocument/2006/relationships/image" Target="../media/image14.jpg"/><Relationship Id="rId7" Type="http://schemas.openxmlformats.org/officeDocument/2006/relationships/image" Target="../media/image16.jpg"/><Relationship Id="rId12" Type="http://schemas.openxmlformats.org/officeDocument/2006/relationships/hyperlink" Target="https://www.pxfuel.com/id/free-photo-jdbgq"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hyperlink" Target="https://www.publicdomainpictures.net/en/view-image.php?image=256661&amp;picture=cctv-cameras-guarded-by-spikes" TargetMode="External"/><Relationship Id="rId11" Type="http://schemas.openxmlformats.org/officeDocument/2006/relationships/image" Target="../media/image17.png"/><Relationship Id="rId5" Type="http://schemas.openxmlformats.org/officeDocument/2006/relationships/image" Target="../media/image15.jpg"/><Relationship Id="rId10" Type="http://schemas.openxmlformats.org/officeDocument/2006/relationships/hyperlink" Target="https://pixabay.com/id/illustrations/gps-warna-locator-peta-garis-2845363/" TargetMode="External"/><Relationship Id="rId4" Type="http://schemas.openxmlformats.org/officeDocument/2006/relationships/hyperlink" Target="https://id.m.wikipedia.org/wiki/Berkas:SmartWatch_MN2_auf_der_Internationalen_Funkausstellung_2012_in_Berlin_4_PD.JPG" TargetMode="External"/><Relationship Id="rId9" Type="http://schemas.openxmlformats.org/officeDocument/2006/relationships/image" Target="../media/image7.jpg"/></Relationships>
</file>

<file path=ppt/slides/_rels/slide35.xml.rels><?xml version="1.0" encoding="UTF-8" standalone="yes"?>
<Relationships xmlns="http://schemas.openxmlformats.org/package/2006/relationships"><Relationship Id="rId8" Type="http://schemas.openxmlformats.org/officeDocument/2006/relationships/hyperlink" Target="https://www.pxfuel.com/id/free-photo-ocull" TargetMode="External"/><Relationship Id="rId13" Type="http://schemas.openxmlformats.org/officeDocument/2006/relationships/image" Target="../media/image18.jpg"/><Relationship Id="rId3" Type="http://schemas.openxmlformats.org/officeDocument/2006/relationships/image" Target="../media/image14.jpg"/><Relationship Id="rId7" Type="http://schemas.openxmlformats.org/officeDocument/2006/relationships/image" Target="../media/image16.jpg"/><Relationship Id="rId12" Type="http://schemas.openxmlformats.org/officeDocument/2006/relationships/hyperlink" Target="https://www.pxfuel.com/id/free-photo-jdbgq"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hyperlink" Target="https://www.publicdomainpictures.net/en/view-image.php?image=256661&amp;picture=cctv-cameras-guarded-by-spikes" TargetMode="External"/><Relationship Id="rId11" Type="http://schemas.openxmlformats.org/officeDocument/2006/relationships/image" Target="../media/image17.png"/><Relationship Id="rId5" Type="http://schemas.openxmlformats.org/officeDocument/2006/relationships/image" Target="../media/image15.jpg"/><Relationship Id="rId10" Type="http://schemas.openxmlformats.org/officeDocument/2006/relationships/hyperlink" Target="https://pixabay.com/id/illustrations/gps-warna-locator-peta-garis-2845363/" TargetMode="External"/><Relationship Id="rId4" Type="http://schemas.openxmlformats.org/officeDocument/2006/relationships/hyperlink" Target="https://id.m.wikipedia.org/wiki/Berkas:SmartWatch_MN2_auf_der_Internationalen_Funkausstellung_2012_in_Berlin_4_PD.JPG" TargetMode="External"/><Relationship Id="rId9" Type="http://schemas.openxmlformats.org/officeDocument/2006/relationships/image" Target="../media/image7.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wikimedia.org/wiki/File:Bus_Network_Topology.png"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File:Ring_topology.gif" TargetMode="External"/><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20.gif"/></Relationships>
</file>

<file path=ppt/slides/_rels/slide39.xml.rels><?xml version="1.0" encoding="UTF-8" standalone="yes"?>
<Relationships xmlns="http://schemas.openxmlformats.org/package/2006/relationships"><Relationship Id="rId3" Type="http://schemas.openxmlformats.org/officeDocument/2006/relationships/hyperlink" Target="https://en.m.wikipedia.org/wiki/File:Star_Topology.png" TargetMode="External"/><Relationship Id="rId2" Type="http://schemas.openxmlformats.org/officeDocument/2006/relationships/notesSlide" Target="../notesSlides/notesSlide3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https://commons.wikimedia.org/wiki/File:Mesh_Tolology.gif" TargetMode="External"/><Relationship Id="rId2" Type="http://schemas.openxmlformats.org/officeDocument/2006/relationships/notesSlide" Target="../notesSlides/notesSlide40.xml"/><Relationship Id="rId1" Type="http://schemas.openxmlformats.org/officeDocument/2006/relationships/slideLayout" Target="../slideLayouts/slideLayout21.xml"/><Relationship Id="rId4" Type="http://schemas.openxmlformats.org/officeDocument/2006/relationships/image" Target="../media/image22.gif"/></Relationships>
</file>

<file path=ppt/slides/_rels/slide41.xml.rels><?xml version="1.0" encoding="UTF-8" standalone="yes"?>
<Relationships xmlns="http://schemas.openxmlformats.org/package/2006/relationships"><Relationship Id="rId3" Type="http://schemas.openxmlformats.org/officeDocument/2006/relationships/hyperlink" Target="https://publicdomainvectors.org/id/bebas-vektor/Internet-vektor-skema/7769.html" TargetMode="External"/><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hyperlink" Target="https://publicdomainvectors.org/id/bebas-vektor/Internet-vektor-skema/7769.html" TargetMode="External"/><Relationship Id="rId2" Type="http://schemas.openxmlformats.org/officeDocument/2006/relationships/notesSlide" Target="../notesSlides/notesSlide42.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hyperlink" Target="https://id.m.wikipedia.org/wiki/Berkas:SmartWatch_MN2_auf_der_Internationalen_Funkausstellung_2012_in_Berlin_4_PD.JPG" TargetMode="External"/><Relationship Id="rId3" Type="http://schemas.openxmlformats.org/officeDocument/2006/relationships/image" Target="../media/image14.jpg"/><Relationship Id="rId7"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21.xml"/><Relationship Id="rId6" Type="http://schemas.openxmlformats.org/officeDocument/2006/relationships/hyperlink" Target="https://www.flickr.com/photos/26344495@N05/33721621948" TargetMode="External"/><Relationship Id="rId5" Type="http://schemas.openxmlformats.org/officeDocument/2006/relationships/image" Target="../media/image18.jpg"/><Relationship Id="rId4" Type="http://schemas.openxmlformats.org/officeDocument/2006/relationships/hyperlink" Target="https://www.pxfuel.com/id/free-photo-jdbgq" TargetMode="External"/><Relationship Id="rId9" Type="http://schemas.openxmlformats.org/officeDocument/2006/relationships/image" Target="../media/image15.jpg"/></Relationships>
</file>

<file path=ppt/slides/_rels/slide45.xml.rels><?xml version="1.0" encoding="UTF-8" standalone="yes"?>
<Relationships xmlns="http://schemas.openxmlformats.org/package/2006/relationships"><Relationship Id="rId8" Type="http://schemas.openxmlformats.org/officeDocument/2006/relationships/hyperlink" Target="https://id.m.wikipedia.org/wiki/Berkas:SmartWatch_MN2_auf_der_Internationalen_Funkausstellung_2012_in_Berlin_4_PD.JPG" TargetMode="External"/><Relationship Id="rId3" Type="http://schemas.openxmlformats.org/officeDocument/2006/relationships/image" Target="../media/image14.jpg"/><Relationship Id="rId7" Type="http://schemas.openxmlformats.org/officeDocument/2006/relationships/image" Target="../media/image27.jpg"/><Relationship Id="rId2" Type="http://schemas.openxmlformats.org/officeDocument/2006/relationships/notesSlide" Target="../notesSlides/notesSlide45.xml"/><Relationship Id="rId1" Type="http://schemas.openxmlformats.org/officeDocument/2006/relationships/slideLayout" Target="../slideLayouts/slideLayout21.xml"/><Relationship Id="rId6" Type="http://schemas.openxmlformats.org/officeDocument/2006/relationships/hyperlink" Target="https://www.flickr.com/photos/26344495@N05/33721621948" TargetMode="External"/><Relationship Id="rId5" Type="http://schemas.openxmlformats.org/officeDocument/2006/relationships/image" Target="../media/image18.jpg"/><Relationship Id="rId4" Type="http://schemas.openxmlformats.org/officeDocument/2006/relationships/hyperlink" Target="https://www.pxfuel.com/id/free-photo-jdbgq" TargetMode="External"/><Relationship Id="rId9" Type="http://schemas.openxmlformats.org/officeDocument/2006/relationships/image" Target="../media/image15.jpg"/></Relationships>
</file>

<file path=ppt/slides/_rels/slide46.xml.rels><?xml version="1.0" encoding="UTF-8" standalone="yes"?>
<Relationships xmlns="http://schemas.openxmlformats.org/package/2006/relationships"><Relationship Id="rId3" Type="http://schemas.openxmlformats.org/officeDocument/2006/relationships/hyperlink" Target="https://commons.wikimedia.org/wiki/File:17_node_mesh_network.png" TargetMode="External"/><Relationship Id="rId2" Type="http://schemas.openxmlformats.org/officeDocument/2006/relationships/notesSlide" Target="../notesSlides/notesSlide46.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hyperlink" Target="https://commons.wikimedia.org/wiki/File:17_node_mesh_network.png" TargetMode="External"/><Relationship Id="rId2" Type="http://schemas.openxmlformats.org/officeDocument/2006/relationships/notesSlide" Target="../notesSlides/notesSlide47.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hyperlink" Target="https://commons.wikimedia.org/wiki/File:17_node_mesh_network.png" TargetMode="External"/><Relationship Id="rId2" Type="http://schemas.openxmlformats.org/officeDocument/2006/relationships/notesSlide" Target="../notesSlides/notesSlide48.xml"/><Relationship Id="rId1"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hyperlink" Target="https://id.m.wikipedia.org/wiki/Berkas:Red_x.svg" TargetMode="Externa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hyperlink" Target="https://commons.wikimedia.org/wiki/File:17_node_mesh_network.png" TargetMode="External"/><Relationship Id="rId2" Type="http://schemas.openxmlformats.org/officeDocument/2006/relationships/notesSlide" Target="../notesSlides/notesSlide49.xml"/><Relationship Id="rId1"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hyperlink" Target="https://id.m.wikipedia.org/wiki/Berkas:Red_x.svg" TargetMode="Externa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hyperlink" Target="https://upload.wikimedia.org/wikipedia/commons/1/1c/Jaringan_Komputer.pn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upload.wikimedia.org/wikipedia/commons/1/1c/Jaringan_Komputer.pn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en.m.wikipedia.org/wiki/File:Supermicro_AOC-SGP-I2_Gigabit_Ethernet_NIC,_PCI-Express_x4_card.jpg"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hyperlink" Target="https://pixabay.com/vectors/network-card-wireless-interface-37139/"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1387046"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pixabay.com/vectors/wifi-dongle-usb-wireless-adapter-764976/"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1080802"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hyperlink" Target="https://www.wallpaperflare.com/black-switch-hub-router-network-connection-pc-internet-wallpaper-wyust"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prstGeom prst="rect">
            <a:avLst/>
          </a:prstGeom>
        </p:spPr>
        <p:txBody>
          <a:bodyPr spcFirstLastPara="1" wrap="square" lIns="0" tIns="0" rIns="0" bIns="0" anchor="ctr" anchorCtr="0">
            <a:noAutofit/>
            <a:scene3d>
              <a:camera prst="orthographicFront"/>
              <a:lightRig rig="threePt" dir="t"/>
            </a:scene3d>
            <a:sp3d extrusionH="57150">
              <a:bevelT w="38100" h="38100" prst="angle"/>
            </a:sp3d>
          </a:bodyPr>
          <a:lstStyle/>
          <a:p>
            <a:pPr marL="0" lvl="0" indent="0" algn="ctr" rtl="0">
              <a:spcBef>
                <a:spcPts val="0"/>
              </a:spcBef>
              <a:spcAft>
                <a:spcPts val="0"/>
              </a:spcAft>
              <a:buNone/>
            </a:pPr>
            <a:r>
              <a:rPr lang="en" sz="4400">
                <a:latin typeface="Modern Love" panose="04090805081005020601" pitchFamily="82" charset="0"/>
              </a:rPr>
              <a:t>Jaringan Komputer dan Internet</a:t>
            </a:r>
            <a:endParaRPr sz="4400">
              <a:latin typeface="Modern Love" panose="04090805081005020601"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4"/>
          <p:cNvSpPr txBox="1">
            <a:spLocks noGrp="1"/>
          </p:cNvSpPr>
          <p:nvPr>
            <p:ph type="body" idx="1"/>
          </p:nvPr>
        </p:nvSpPr>
        <p:spPr>
          <a:xfrm>
            <a:off x="1714350" y="1186800"/>
            <a:ext cx="5715300" cy="1074000"/>
          </a:xfrm>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a:t>Tahukah kalian perbedaan antara Hub dan Switch?</a:t>
            </a:r>
            <a:endParaRPr/>
          </a:p>
        </p:txBody>
      </p:sp>
      <p:sp>
        <p:nvSpPr>
          <p:cNvPr id="272" name="Google Shape;272;p2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273" name="Google Shape;273;p24">
            <a:hlinkClick r:id="rId3"/>
          </p:cNvPr>
          <p:cNvPicPr preferRelativeResize="0"/>
          <p:nvPr/>
        </p:nvPicPr>
        <p:blipFill>
          <a:blip r:embed="rId4">
            <a:alphaModFix/>
          </a:blip>
          <a:stretch>
            <a:fillRect/>
          </a:stretch>
        </p:blipFill>
        <p:spPr>
          <a:xfrm>
            <a:off x="3139913" y="2190225"/>
            <a:ext cx="2864175" cy="2372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25"/>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Alat pendukung Jaringan Komputer</a:t>
            </a:r>
            <a:endParaRPr/>
          </a:p>
        </p:txBody>
      </p:sp>
      <p:sp>
        <p:nvSpPr>
          <p:cNvPr id="280" name="Google Shape;280;p25"/>
          <p:cNvSpPr txBox="1">
            <a:spLocks noGrp="1"/>
          </p:cNvSpPr>
          <p:nvPr>
            <p:ph type="body" idx="1"/>
          </p:nvPr>
        </p:nvSpPr>
        <p:spPr>
          <a:xfrm>
            <a:off x="1188175" y="1430150"/>
            <a:ext cx="30027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Router</a:t>
            </a:r>
            <a:endParaRPr/>
          </a:p>
          <a:p>
            <a:pPr marL="0" lvl="0" indent="0" algn="l" rtl="0">
              <a:spcBef>
                <a:spcPts val="1000"/>
              </a:spcBef>
              <a:spcAft>
                <a:spcPts val="1000"/>
              </a:spcAft>
              <a:buNone/>
            </a:pPr>
            <a:r>
              <a:rPr lang="en" sz="1400"/>
              <a:t>menghubungkan berbagai perangkat yang berada di dalam jaringan dengan meneruskan paket data dalam jaringan ke jaringan lainnya</a:t>
            </a:r>
            <a:endParaRPr sz="1400"/>
          </a:p>
        </p:txBody>
      </p:sp>
      <p:sp>
        <p:nvSpPr>
          <p:cNvPr id="281" name="Google Shape;281;p25"/>
          <p:cNvSpPr txBox="1">
            <a:spLocks noGrp="1"/>
          </p:cNvSpPr>
          <p:nvPr>
            <p:ph type="body" idx="2"/>
          </p:nvPr>
        </p:nvSpPr>
        <p:spPr>
          <a:xfrm>
            <a:off x="4611864" y="1430150"/>
            <a:ext cx="30027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Modem (Modulator demodulator)</a:t>
            </a:r>
            <a:endParaRPr/>
          </a:p>
          <a:p>
            <a:pPr marL="0" lvl="0" indent="0" algn="l" rtl="0">
              <a:spcBef>
                <a:spcPts val="1000"/>
              </a:spcBef>
              <a:spcAft>
                <a:spcPts val="0"/>
              </a:spcAft>
              <a:buNone/>
            </a:pPr>
            <a:r>
              <a:rPr lang="en" sz="1400"/>
              <a:t>Perangkat jaringan yang mengubah sinyal digital menjadi sinyal analog sehingga perangkat dapat berkirim dan menerima informasi dari internet.</a:t>
            </a:r>
            <a:endParaRPr sz="1400"/>
          </a:p>
          <a:p>
            <a:pPr marL="0" lvl="0" indent="0" algn="l" rtl="0">
              <a:spcBef>
                <a:spcPts val="1000"/>
              </a:spcBef>
              <a:spcAft>
                <a:spcPts val="1000"/>
              </a:spcAft>
              <a:buNone/>
            </a:pPr>
            <a:endParaRPr/>
          </a:p>
        </p:txBody>
      </p:sp>
      <p:sp>
        <p:nvSpPr>
          <p:cNvPr id="278" name="Google Shape;278;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282" name="Google Shape;282;p25">
            <a:hlinkClick r:id="rId3"/>
          </p:cNvPr>
          <p:cNvPicPr preferRelativeResize="0"/>
          <p:nvPr/>
        </p:nvPicPr>
        <p:blipFill>
          <a:blip r:embed="rId4">
            <a:alphaModFix/>
          </a:blip>
          <a:stretch>
            <a:fillRect/>
          </a:stretch>
        </p:blipFill>
        <p:spPr>
          <a:xfrm>
            <a:off x="1375400" y="3041867"/>
            <a:ext cx="2363200" cy="1573658"/>
          </a:xfrm>
          <a:prstGeom prst="rect">
            <a:avLst/>
          </a:prstGeom>
          <a:noFill/>
          <a:ln>
            <a:noFill/>
          </a:ln>
        </p:spPr>
      </p:pic>
      <p:pic>
        <p:nvPicPr>
          <p:cNvPr id="283" name="Google Shape;283;p25">
            <a:hlinkClick r:id="rId5"/>
          </p:cNvPr>
          <p:cNvPicPr preferRelativeResize="0"/>
          <p:nvPr/>
        </p:nvPicPr>
        <p:blipFill>
          <a:blip r:embed="rId6">
            <a:alphaModFix/>
          </a:blip>
          <a:stretch>
            <a:fillRect/>
          </a:stretch>
        </p:blipFill>
        <p:spPr>
          <a:xfrm>
            <a:off x="4611864" y="3326850"/>
            <a:ext cx="2363201" cy="1575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6"/>
          <p:cNvSpPr txBox="1">
            <a:spLocks noGrp="1"/>
          </p:cNvSpPr>
          <p:nvPr>
            <p:ph type="body" idx="1"/>
          </p:nvPr>
        </p:nvSpPr>
        <p:spPr>
          <a:xfrm>
            <a:off x="1714350" y="882000"/>
            <a:ext cx="5715300" cy="2769900"/>
          </a:xfrm>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a:t>Tahukah kalian perangkat router yang kalian gunakan dirumah sudah memiliki fungsi ganda sebagai router dan juga modem?</a:t>
            </a:r>
            <a:endParaRPr/>
          </a:p>
        </p:txBody>
      </p:sp>
      <p:sp>
        <p:nvSpPr>
          <p:cNvPr id="289" name="Google Shape;289;p2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90" name="Google Shape;290;p26">
            <a:hlinkClick r:id="rId3"/>
          </p:cNvPr>
          <p:cNvPicPr preferRelativeResize="0"/>
          <p:nvPr/>
        </p:nvPicPr>
        <p:blipFill>
          <a:blip r:embed="rId4">
            <a:alphaModFix/>
          </a:blip>
          <a:stretch>
            <a:fillRect/>
          </a:stretch>
        </p:blipFill>
        <p:spPr>
          <a:xfrm>
            <a:off x="3659388" y="3155350"/>
            <a:ext cx="1825224" cy="1216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7" name="Google Shape;297;p27"/>
          <p:cNvSpPr txBox="1">
            <a:spLocks noGrp="1"/>
          </p:cNvSpPr>
          <p:nvPr>
            <p:ph type="title"/>
          </p:nvPr>
        </p:nvSpPr>
        <p:spPr>
          <a:xfrm>
            <a:off x="883375" y="215095"/>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200"/>
              <a:t>Latihan</a:t>
            </a:r>
            <a:endParaRPr sz="3200"/>
          </a:p>
        </p:txBody>
      </p:sp>
      <p:sp>
        <p:nvSpPr>
          <p:cNvPr id="295" name="Google Shape;295;p27"/>
          <p:cNvSpPr txBox="1">
            <a:spLocks noGrp="1"/>
          </p:cNvSpPr>
          <p:nvPr>
            <p:ph type="body" idx="1"/>
          </p:nvPr>
        </p:nvSpPr>
        <p:spPr>
          <a:xfrm>
            <a:off x="883375" y="801364"/>
            <a:ext cx="6426300" cy="30930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1500"/>
              <a:t>Lengkapi tabel berikut dengan nama dan gambar perangkat jaringan beserta fungsinya.</a:t>
            </a:r>
            <a:endParaRPr sz="1500"/>
          </a:p>
        </p:txBody>
      </p:sp>
      <p:sp>
        <p:nvSpPr>
          <p:cNvPr id="296" name="Google Shape;296;p2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graphicFrame>
        <p:nvGraphicFramePr>
          <p:cNvPr id="298" name="Google Shape;298;p27"/>
          <p:cNvGraphicFramePr/>
          <p:nvPr>
            <p:extLst>
              <p:ext uri="{D42A27DB-BD31-4B8C-83A1-F6EECF244321}">
                <p14:modId xmlns:p14="http://schemas.microsoft.com/office/powerpoint/2010/main" val="648726230"/>
              </p:ext>
            </p:extLst>
          </p:nvPr>
        </p:nvGraphicFramePr>
        <p:xfrm>
          <a:off x="883375" y="1774565"/>
          <a:ext cx="7239000" cy="2712805"/>
        </p:xfrm>
        <a:graphic>
          <a:graphicData uri="http://schemas.openxmlformats.org/drawingml/2006/table">
            <a:tbl>
              <a:tblPr>
                <a:noFill/>
                <a:tableStyleId>{045A50FC-D141-4F34-8DAD-069E456B2DB2}</a:tableStyleId>
              </a:tblPr>
              <a:tblGrid>
                <a:gridCol w="1545075">
                  <a:extLst>
                    <a:ext uri="{9D8B030D-6E8A-4147-A177-3AD203B41FA5}">
                      <a16:colId xmlns:a16="http://schemas.microsoft.com/office/drawing/2014/main" val="20000"/>
                    </a:ext>
                  </a:extLst>
                </a:gridCol>
                <a:gridCol w="1373550">
                  <a:extLst>
                    <a:ext uri="{9D8B030D-6E8A-4147-A177-3AD203B41FA5}">
                      <a16:colId xmlns:a16="http://schemas.microsoft.com/office/drawing/2014/main" val="20001"/>
                    </a:ext>
                  </a:extLst>
                </a:gridCol>
                <a:gridCol w="4320375">
                  <a:extLst>
                    <a:ext uri="{9D8B030D-6E8A-4147-A177-3AD203B41FA5}">
                      <a16:colId xmlns:a16="http://schemas.microsoft.com/office/drawing/2014/main" val="20002"/>
                    </a:ext>
                  </a:extLst>
                </a:gridCol>
              </a:tblGrid>
              <a:tr h="426975">
                <a:tc>
                  <a:txBody>
                    <a:bodyPr/>
                    <a:lstStyle/>
                    <a:p>
                      <a:pPr marL="0" lvl="0" indent="0" algn="ctr" rtl="0">
                        <a:spcBef>
                          <a:spcPts val="0"/>
                        </a:spcBef>
                        <a:spcAft>
                          <a:spcPts val="0"/>
                        </a:spcAft>
                        <a:buNone/>
                      </a:pPr>
                      <a:r>
                        <a:rPr lang="en"/>
                        <a:t>Nama Perangkat</a:t>
                      </a:r>
                      <a:endParaRPr/>
                    </a:p>
                  </a:txBody>
                  <a:tcPr marL="91425" marR="91425" marT="91425" marB="91425"/>
                </a:tc>
                <a:tc>
                  <a:txBody>
                    <a:bodyPr/>
                    <a:lstStyle/>
                    <a:p>
                      <a:pPr marL="0" lvl="0" indent="0" algn="ctr" rtl="0">
                        <a:spcBef>
                          <a:spcPts val="0"/>
                        </a:spcBef>
                        <a:spcAft>
                          <a:spcPts val="0"/>
                        </a:spcAft>
                        <a:buNone/>
                      </a:pPr>
                      <a:r>
                        <a:rPr lang="en"/>
                        <a:t>Gambar</a:t>
                      </a:r>
                      <a:endParaRPr/>
                    </a:p>
                  </a:txBody>
                  <a:tcPr marL="91425" marR="91425" marT="91425" marB="91425"/>
                </a:tc>
                <a:tc>
                  <a:txBody>
                    <a:bodyPr/>
                    <a:lstStyle/>
                    <a:p>
                      <a:pPr marL="0" lvl="0" indent="0" algn="ctr" rtl="0">
                        <a:spcBef>
                          <a:spcPts val="0"/>
                        </a:spcBef>
                        <a:spcAft>
                          <a:spcPts val="0"/>
                        </a:spcAft>
                        <a:buNone/>
                      </a:pPr>
                      <a:r>
                        <a:rPr lang="en"/>
                        <a:t>Fungsi</a:t>
                      </a:r>
                      <a:endParaRPr/>
                    </a:p>
                  </a:txBody>
                  <a:tcPr marL="91425" marR="91425" marT="91425" marB="91425"/>
                </a:tc>
                <a:extLst>
                  <a:ext uri="{0D108BD9-81ED-4DB2-BD59-A6C34878D82A}">
                    <a16:rowId xmlns:a16="http://schemas.microsoft.com/office/drawing/2014/main" val="10000"/>
                  </a:ext>
                </a:extLst>
              </a:tr>
              <a:tr h="426975">
                <a:tc>
                  <a:txBody>
                    <a:bodyPr/>
                    <a:lstStyle/>
                    <a:p>
                      <a:pPr marL="0" lvl="0" indent="0" algn="l" rtl="0">
                        <a:spcBef>
                          <a:spcPts val="0"/>
                        </a:spcBef>
                        <a:spcAft>
                          <a:spcPts val="0"/>
                        </a:spcAft>
                        <a:buNone/>
                      </a:pPr>
                      <a:r>
                        <a:rPr lang="en"/>
                        <a:t>Modem</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4105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426975">
                <a:tc>
                  <a:txBody>
                    <a:bodyPr/>
                    <a:lstStyle/>
                    <a:p>
                      <a:pPr marL="0" lvl="0" indent="0" algn="l" rtl="0">
                        <a:spcBef>
                          <a:spcPts val="0"/>
                        </a:spcBef>
                        <a:spcAft>
                          <a:spcPts val="0"/>
                        </a:spcAft>
                        <a:buNone/>
                      </a:pPr>
                      <a:r>
                        <a:rPr lang="en"/>
                        <a:t>Switch</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4269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410575">
                <a:tc>
                  <a:txBody>
                    <a:bodyPr/>
                    <a:lstStyle/>
                    <a:p>
                      <a:pPr marL="0" lvl="0" indent="0" algn="l" rtl="0">
                        <a:spcBef>
                          <a:spcPts val="0"/>
                        </a:spcBef>
                        <a:spcAft>
                          <a:spcPts val="0"/>
                        </a:spcAft>
                        <a:buNone/>
                      </a:pPr>
                      <a:r>
                        <a:rPr lang="en"/>
                        <a:t>Wireless access point</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pic>
        <p:nvPicPr>
          <p:cNvPr id="299" name="Google Shape;299;p27">
            <a:hlinkClick r:id="rId3"/>
          </p:cNvPr>
          <p:cNvPicPr preferRelativeResize="0"/>
          <p:nvPr/>
        </p:nvPicPr>
        <p:blipFill>
          <a:blip r:embed="rId4">
            <a:alphaModFix/>
          </a:blip>
          <a:stretch>
            <a:fillRect/>
          </a:stretch>
        </p:blipFill>
        <p:spPr>
          <a:xfrm>
            <a:off x="7518019" y="3233787"/>
            <a:ext cx="1183028" cy="788685"/>
          </a:xfrm>
          <a:prstGeom prst="rect">
            <a:avLst/>
          </a:prstGeom>
          <a:noFill/>
          <a:ln>
            <a:noFill/>
          </a:ln>
        </p:spPr>
      </p:pic>
      <p:pic>
        <p:nvPicPr>
          <p:cNvPr id="300" name="Google Shape;300;p27">
            <a:hlinkClick r:id="rId5"/>
          </p:cNvPr>
          <p:cNvPicPr preferRelativeResize="0"/>
          <p:nvPr/>
        </p:nvPicPr>
        <p:blipFill>
          <a:blip r:embed="rId6">
            <a:alphaModFix/>
          </a:blip>
          <a:stretch>
            <a:fillRect/>
          </a:stretch>
        </p:blipFill>
        <p:spPr>
          <a:xfrm>
            <a:off x="2906559" y="2653324"/>
            <a:ext cx="354700" cy="385776"/>
          </a:xfrm>
          <a:prstGeom prst="rect">
            <a:avLst/>
          </a:prstGeom>
          <a:noFill/>
          <a:ln>
            <a:noFill/>
          </a:ln>
        </p:spPr>
      </p:pic>
      <p:pic>
        <p:nvPicPr>
          <p:cNvPr id="301" name="Google Shape;301;p27">
            <a:hlinkClick r:id="rId7"/>
          </p:cNvPr>
          <p:cNvPicPr preferRelativeResize="0"/>
          <p:nvPr/>
        </p:nvPicPr>
        <p:blipFill>
          <a:blip r:embed="rId8">
            <a:alphaModFix/>
          </a:blip>
          <a:stretch>
            <a:fillRect/>
          </a:stretch>
        </p:blipFill>
        <p:spPr>
          <a:xfrm>
            <a:off x="2731748" y="3466075"/>
            <a:ext cx="584731" cy="426976"/>
          </a:xfrm>
          <a:prstGeom prst="rect">
            <a:avLst/>
          </a:prstGeom>
          <a:noFill/>
          <a:ln>
            <a:noFill/>
          </a:ln>
        </p:spPr>
      </p:pic>
      <p:pic>
        <p:nvPicPr>
          <p:cNvPr id="302" name="Google Shape;302;p27">
            <a:hlinkClick r:id="rId9"/>
          </p:cNvPr>
          <p:cNvPicPr preferRelativeResize="0"/>
          <p:nvPr/>
        </p:nvPicPr>
        <p:blipFill>
          <a:blip r:embed="rId10">
            <a:alphaModFix/>
          </a:blip>
          <a:stretch>
            <a:fillRect/>
          </a:stretch>
        </p:blipFill>
        <p:spPr>
          <a:xfrm>
            <a:off x="7518026" y="1670101"/>
            <a:ext cx="1183026" cy="788548"/>
          </a:xfrm>
          <a:prstGeom prst="rect">
            <a:avLst/>
          </a:prstGeom>
          <a:noFill/>
          <a:ln>
            <a:noFill/>
          </a:ln>
        </p:spPr>
      </p:pic>
      <p:pic>
        <p:nvPicPr>
          <p:cNvPr id="303" name="Google Shape;303;p27">
            <a:hlinkClick r:id="rId11"/>
          </p:cNvPr>
          <p:cNvPicPr preferRelativeResize="0"/>
          <p:nvPr/>
        </p:nvPicPr>
        <p:blipFill>
          <a:blip r:embed="rId12">
            <a:alphaModFix/>
          </a:blip>
          <a:stretch>
            <a:fillRect/>
          </a:stretch>
        </p:blipFill>
        <p:spPr>
          <a:xfrm>
            <a:off x="7716763" y="2509551"/>
            <a:ext cx="785547" cy="6733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28"/>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200"/>
              <a:t>Jawaban Latihan</a:t>
            </a:r>
            <a:endParaRPr sz="3200"/>
          </a:p>
        </p:txBody>
      </p:sp>
      <p:sp>
        <p:nvSpPr>
          <p:cNvPr id="308" name="Google Shape;308;p28"/>
          <p:cNvSpPr txBox="1">
            <a:spLocks noGrp="1"/>
          </p:cNvSpPr>
          <p:nvPr>
            <p:ph type="body" idx="1"/>
          </p:nvPr>
        </p:nvSpPr>
        <p:spPr>
          <a:xfrm>
            <a:off x="1188175" y="1253725"/>
            <a:ext cx="6426300" cy="30930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1500"/>
              <a:t>Lengkapi tabel berikut dengan nama dan gambar perangkat jaringan beserta fungsinya.</a:t>
            </a:r>
            <a:endParaRPr sz="1500"/>
          </a:p>
        </p:txBody>
      </p:sp>
      <p:sp>
        <p:nvSpPr>
          <p:cNvPr id="309" name="Google Shape;309;p2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graphicFrame>
        <p:nvGraphicFramePr>
          <p:cNvPr id="311" name="Google Shape;311;p28"/>
          <p:cNvGraphicFramePr/>
          <p:nvPr/>
        </p:nvGraphicFramePr>
        <p:xfrm>
          <a:off x="883375" y="1774565"/>
          <a:ext cx="7239000" cy="2895115"/>
        </p:xfrm>
        <a:graphic>
          <a:graphicData uri="http://schemas.openxmlformats.org/drawingml/2006/table">
            <a:tbl>
              <a:tblPr>
                <a:noFill/>
                <a:tableStyleId>{045A50FC-D141-4F34-8DAD-069E456B2DB2}</a:tableStyleId>
              </a:tblPr>
              <a:tblGrid>
                <a:gridCol w="1545075">
                  <a:extLst>
                    <a:ext uri="{9D8B030D-6E8A-4147-A177-3AD203B41FA5}">
                      <a16:colId xmlns:a16="http://schemas.microsoft.com/office/drawing/2014/main" val="20000"/>
                    </a:ext>
                  </a:extLst>
                </a:gridCol>
                <a:gridCol w="1373550">
                  <a:extLst>
                    <a:ext uri="{9D8B030D-6E8A-4147-A177-3AD203B41FA5}">
                      <a16:colId xmlns:a16="http://schemas.microsoft.com/office/drawing/2014/main" val="20001"/>
                    </a:ext>
                  </a:extLst>
                </a:gridCol>
                <a:gridCol w="4320375">
                  <a:extLst>
                    <a:ext uri="{9D8B030D-6E8A-4147-A177-3AD203B41FA5}">
                      <a16:colId xmlns:a16="http://schemas.microsoft.com/office/drawing/2014/main" val="20002"/>
                    </a:ext>
                  </a:extLst>
                </a:gridCol>
              </a:tblGrid>
              <a:tr h="426975">
                <a:tc>
                  <a:txBody>
                    <a:bodyPr/>
                    <a:lstStyle/>
                    <a:p>
                      <a:pPr marL="0" lvl="0" indent="0" algn="ctr" rtl="0">
                        <a:spcBef>
                          <a:spcPts val="0"/>
                        </a:spcBef>
                        <a:spcAft>
                          <a:spcPts val="0"/>
                        </a:spcAft>
                        <a:buNone/>
                      </a:pPr>
                      <a:r>
                        <a:rPr lang="en"/>
                        <a:t>Nama Perangkat</a:t>
                      </a:r>
                      <a:endParaRPr/>
                    </a:p>
                  </a:txBody>
                  <a:tcPr marL="91425" marR="91425" marT="91425" marB="91425"/>
                </a:tc>
                <a:tc>
                  <a:txBody>
                    <a:bodyPr/>
                    <a:lstStyle/>
                    <a:p>
                      <a:pPr marL="0" lvl="0" indent="0" algn="ctr" rtl="0">
                        <a:spcBef>
                          <a:spcPts val="0"/>
                        </a:spcBef>
                        <a:spcAft>
                          <a:spcPts val="0"/>
                        </a:spcAft>
                        <a:buNone/>
                      </a:pPr>
                      <a:r>
                        <a:rPr lang="en"/>
                        <a:t>Gambar</a:t>
                      </a:r>
                      <a:endParaRPr/>
                    </a:p>
                  </a:txBody>
                  <a:tcPr marL="91425" marR="91425" marT="91425" marB="91425"/>
                </a:tc>
                <a:tc>
                  <a:txBody>
                    <a:bodyPr/>
                    <a:lstStyle/>
                    <a:p>
                      <a:pPr marL="0" lvl="0" indent="0" algn="ctr" rtl="0">
                        <a:spcBef>
                          <a:spcPts val="0"/>
                        </a:spcBef>
                        <a:spcAft>
                          <a:spcPts val="0"/>
                        </a:spcAft>
                        <a:buNone/>
                      </a:pPr>
                      <a:r>
                        <a:rPr lang="en"/>
                        <a:t>Fungsi</a:t>
                      </a:r>
                      <a:endParaRPr/>
                    </a:p>
                  </a:txBody>
                  <a:tcPr marL="91425" marR="91425" marT="91425" marB="91425"/>
                </a:tc>
                <a:extLst>
                  <a:ext uri="{0D108BD9-81ED-4DB2-BD59-A6C34878D82A}">
                    <a16:rowId xmlns:a16="http://schemas.microsoft.com/office/drawing/2014/main" val="10000"/>
                  </a:ext>
                </a:extLst>
              </a:tr>
              <a:tr h="426975">
                <a:tc>
                  <a:txBody>
                    <a:bodyPr/>
                    <a:lstStyle/>
                    <a:p>
                      <a:pPr marL="0" lvl="0" indent="0" algn="l" rtl="0">
                        <a:spcBef>
                          <a:spcPts val="0"/>
                        </a:spcBef>
                        <a:spcAft>
                          <a:spcPts val="0"/>
                        </a:spcAft>
                        <a:buNone/>
                      </a:pPr>
                      <a:r>
                        <a:rPr lang="en"/>
                        <a:t>Modem</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marR="0" lvl="0" indent="0" algn="l" rtl="0">
                        <a:lnSpc>
                          <a:spcPct val="100000"/>
                        </a:lnSpc>
                        <a:spcBef>
                          <a:spcPts val="1000"/>
                        </a:spcBef>
                        <a:spcAft>
                          <a:spcPts val="1000"/>
                        </a:spcAft>
                        <a:buNone/>
                      </a:pPr>
                      <a:r>
                        <a:rPr lang="en" sz="1100">
                          <a:solidFill>
                            <a:schemeClr val="dk1"/>
                          </a:solidFill>
                          <a:latin typeface="Nunito"/>
                          <a:ea typeface="Nunito"/>
                          <a:cs typeface="Nunito"/>
                          <a:sym typeface="Nunito"/>
                        </a:rPr>
                        <a:t>mengubah sinyal digital menjadi sinyal analog</a:t>
                      </a:r>
                      <a:endParaRPr sz="1100">
                        <a:solidFill>
                          <a:schemeClr val="dk1"/>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1"/>
                  </a:ext>
                </a:extLst>
              </a:tr>
              <a:tr h="410575">
                <a:tc>
                  <a:txBody>
                    <a:bodyPr/>
                    <a:lstStyle/>
                    <a:p>
                      <a:pPr marL="0" lvl="0" indent="0" algn="l" rtl="0">
                        <a:spcBef>
                          <a:spcPts val="0"/>
                        </a:spcBef>
                        <a:spcAft>
                          <a:spcPts val="0"/>
                        </a:spcAft>
                        <a:buNone/>
                      </a:pPr>
                      <a:r>
                        <a:rPr lang="en"/>
                        <a:t>Wireless dongle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marR="0" lvl="0" indent="0" algn="l" rtl="0">
                        <a:lnSpc>
                          <a:spcPct val="100000"/>
                        </a:lnSpc>
                        <a:spcBef>
                          <a:spcPts val="1000"/>
                        </a:spcBef>
                        <a:spcAft>
                          <a:spcPts val="1000"/>
                        </a:spcAft>
                        <a:buNone/>
                      </a:pPr>
                      <a:r>
                        <a:rPr lang="en" sz="1100">
                          <a:solidFill>
                            <a:schemeClr val="dk1"/>
                          </a:solidFill>
                          <a:latin typeface="Nunito"/>
                          <a:ea typeface="Nunito"/>
                          <a:cs typeface="Nunito"/>
                          <a:sym typeface="Nunito"/>
                        </a:rPr>
                        <a:t>Menghubungkan perangkat komputer dengan jaringan nirkabel</a:t>
                      </a:r>
                      <a:endParaRPr sz="1100">
                        <a:solidFill>
                          <a:schemeClr val="dk1"/>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2"/>
                  </a:ext>
                </a:extLst>
              </a:tr>
              <a:tr h="426975">
                <a:tc>
                  <a:txBody>
                    <a:bodyPr/>
                    <a:lstStyle/>
                    <a:p>
                      <a:pPr marL="0" lvl="0" indent="0" algn="l" rtl="0">
                        <a:spcBef>
                          <a:spcPts val="0"/>
                        </a:spcBef>
                        <a:spcAft>
                          <a:spcPts val="0"/>
                        </a:spcAft>
                        <a:buNone/>
                      </a:pPr>
                      <a:r>
                        <a:rPr lang="en"/>
                        <a:t>Switch</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marR="0" lvl="0" indent="0" algn="l" rtl="0">
                        <a:lnSpc>
                          <a:spcPct val="100000"/>
                        </a:lnSpc>
                        <a:spcBef>
                          <a:spcPts val="1000"/>
                        </a:spcBef>
                        <a:spcAft>
                          <a:spcPts val="1000"/>
                        </a:spcAft>
                        <a:buNone/>
                      </a:pPr>
                      <a:r>
                        <a:rPr lang="en" sz="1100">
                          <a:solidFill>
                            <a:schemeClr val="dk1"/>
                          </a:solidFill>
                          <a:latin typeface="Nunito"/>
                          <a:ea typeface="Nunito"/>
                          <a:cs typeface="Nunito"/>
                          <a:sym typeface="Nunito"/>
                        </a:rPr>
                        <a:t>Perangkat jaringan yang menghubungkan perangkat lainnya dalam jaringan komputer</a:t>
                      </a:r>
                      <a:endParaRPr sz="1100">
                        <a:solidFill>
                          <a:schemeClr val="dk1"/>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3"/>
                  </a:ext>
                </a:extLst>
              </a:tr>
              <a:tr h="426975">
                <a:tc>
                  <a:txBody>
                    <a:bodyPr/>
                    <a:lstStyle/>
                    <a:p>
                      <a:pPr marL="0" lvl="0" indent="0" algn="l" rtl="0">
                        <a:spcBef>
                          <a:spcPts val="0"/>
                        </a:spcBef>
                        <a:spcAft>
                          <a:spcPts val="0"/>
                        </a:spcAft>
                        <a:buNone/>
                      </a:pPr>
                      <a:r>
                        <a:rPr lang="en"/>
                        <a:t>Wireless NIC</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marR="0" lvl="0" indent="0" algn="l" rtl="0">
                        <a:lnSpc>
                          <a:spcPct val="100000"/>
                        </a:lnSpc>
                        <a:spcBef>
                          <a:spcPts val="1000"/>
                        </a:spcBef>
                        <a:spcAft>
                          <a:spcPts val="1000"/>
                        </a:spcAft>
                        <a:buNone/>
                      </a:pPr>
                      <a:r>
                        <a:rPr lang="en" sz="1100">
                          <a:solidFill>
                            <a:schemeClr val="dk1"/>
                          </a:solidFill>
                          <a:latin typeface="Nunito"/>
                          <a:ea typeface="Nunito"/>
                          <a:cs typeface="Nunito"/>
                          <a:sym typeface="Nunito"/>
                        </a:rPr>
                        <a:t>Nic / kartu jaringan memungkinkan perangkat komputer untuk terhubung ke jaringan nir kabel</a:t>
                      </a:r>
                      <a:endParaRPr sz="1100">
                        <a:solidFill>
                          <a:schemeClr val="dk1"/>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4"/>
                  </a:ext>
                </a:extLst>
              </a:tr>
              <a:tr h="410575">
                <a:tc>
                  <a:txBody>
                    <a:bodyPr/>
                    <a:lstStyle/>
                    <a:p>
                      <a:pPr marL="0" lvl="0" indent="0" algn="l" rtl="0">
                        <a:spcBef>
                          <a:spcPts val="0"/>
                        </a:spcBef>
                        <a:spcAft>
                          <a:spcPts val="0"/>
                        </a:spcAft>
                        <a:buNone/>
                      </a:pPr>
                      <a:r>
                        <a:rPr lang="en"/>
                        <a:t>Wireless access point</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marR="0" lvl="0" indent="0" algn="l" rtl="0">
                        <a:lnSpc>
                          <a:spcPct val="100000"/>
                        </a:lnSpc>
                        <a:spcBef>
                          <a:spcPts val="1000"/>
                        </a:spcBef>
                        <a:spcAft>
                          <a:spcPts val="1000"/>
                        </a:spcAft>
                        <a:buNone/>
                      </a:pPr>
                      <a:r>
                        <a:rPr lang="en" sz="1100">
                          <a:solidFill>
                            <a:schemeClr val="dk1"/>
                          </a:solidFill>
                          <a:latin typeface="Nunito"/>
                          <a:ea typeface="Nunito"/>
                          <a:cs typeface="Nunito"/>
                          <a:sym typeface="Nunito"/>
                        </a:rPr>
                        <a:t>Perangkat jaringan nirkabel yang bertindak sebagai portal bagi perangkat komputer lainnya agar dapat terhubung ke jaringan</a:t>
                      </a:r>
                      <a:endParaRPr sz="1100">
                        <a:solidFill>
                          <a:schemeClr val="dk1"/>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5"/>
                  </a:ext>
                </a:extLst>
              </a:tr>
            </a:tbl>
          </a:graphicData>
        </a:graphic>
      </p:graphicFrame>
      <p:pic>
        <p:nvPicPr>
          <p:cNvPr id="312" name="Google Shape;312;p28">
            <a:hlinkClick r:id="rId3"/>
          </p:cNvPr>
          <p:cNvPicPr preferRelativeResize="0"/>
          <p:nvPr/>
        </p:nvPicPr>
        <p:blipFill rotWithShape="1">
          <a:blip r:embed="rId4">
            <a:alphaModFix/>
          </a:blip>
          <a:srcRect t="20674" b="16408"/>
          <a:stretch/>
        </p:blipFill>
        <p:spPr>
          <a:xfrm>
            <a:off x="2574918" y="3098329"/>
            <a:ext cx="1017982" cy="426972"/>
          </a:xfrm>
          <a:prstGeom prst="rect">
            <a:avLst/>
          </a:prstGeom>
          <a:noFill/>
          <a:ln>
            <a:noFill/>
          </a:ln>
        </p:spPr>
      </p:pic>
      <p:pic>
        <p:nvPicPr>
          <p:cNvPr id="313" name="Google Shape;313;p28">
            <a:hlinkClick r:id="rId5"/>
          </p:cNvPr>
          <p:cNvPicPr preferRelativeResize="0"/>
          <p:nvPr/>
        </p:nvPicPr>
        <p:blipFill>
          <a:blip r:embed="rId6">
            <a:alphaModFix/>
          </a:blip>
          <a:stretch>
            <a:fillRect/>
          </a:stretch>
        </p:blipFill>
        <p:spPr>
          <a:xfrm>
            <a:off x="2846761" y="2661928"/>
            <a:ext cx="354700" cy="385776"/>
          </a:xfrm>
          <a:prstGeom prst="rect">
            <a:avLst/>
          </a:prstGeom>
          <a:noFill/>
          <a:ln>
            <a:noFill/>
          </a:ln>
        </p:spPr>
      </p:pic>
      <p:pic>
        <p:nvPicPr>
          <p:cNvPr id="314" name="Google Shape;314;p28">
            <a:hlinkClick r:id="rId7"/>
          </p:cNvPr>
          <p:cNvPicPr preferRelativeResize="0"/>
          <p:nvPr/>
        </p:nvPicPr>
        <p:blipFill>
          <a:blip r:embed="rId8">
            <a:alphaModFix/>
          </a:blip>
          <a:stretch>
            <a:fillRect/>
          </a:stretch>
        </p:blipFill>
        <p:spPr>
          <a:xfrm>
            <a:off x="2749760" y="3595927"/>
            <a:ext cx="584731" cy="426976"/>
          </a:xfrm>
          <a:prstGeom prst="rect">
            <a:avLst/>
          </a:prstGeom>
          <a:noFill/>
          <a:ln>
            <a:noFill/>
          </a:ln>
        </p:spPr>
      </p:pic>
      <p:pic>
        <p:nvPicPr>
          <p:cNvPr id="315" name="Google Shape;315;p28">
            <a:hlinkClick r:id="rId9"/>
          </p:cNvPr>
          <p:cNvPicPr preferRelativeResize="0"/>
          <p:nvPr/>
        </p:nvPicPr>
        <p:blipFill>
          <a:blip r:embed="rId10">
            <a:alphaModFix/>
          </a:blip>
          <a:stretch>
            <a:fillRect/>
          </a:stretch>
        </p:blipFill>
        <p:spPr>
          <a:xfrm>
            <a:off x="2731749" y="2201545"/>
            <a:ext cx="584725" cy="389757"/>
          </a:xfrm>
          <a:prstGeom prst="rect">
            <a:avLst/>
          </a:prstGeom>
          <a:noFill/>
          <a:ln>
            <a:noFill/>
          </a:ln>
        </p:spPr>
      </p:pic>
      <p:pic>
        <p:nvPicPr>
          <p:cNvPr id="316" name="Google Shape;316;p28">
            <a:hlinkClick r:id="rId11"/>
          </p:cNvPr>
          <p:cNvPicPr preferRelativeResize="0"/>
          <p:nvPr/>
        </p:nvPicPr>
        <p:blipFill>
          <a:blip r:embed="rId12">
            <a:alphaModFix/>
          </a:blip>
          <a:stretch>
            <a:fillRect/>
          </a:stretch>
        </p:blipFill>
        <p:spPr>
          <a:xfrm>
            <a:off x="2749760" y="4154061"/>
            <a:ext cx="548702" cy="4703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9"/>
          <p:cNvSpPr txBox="1">
            <a:spLocks noGrp="1"/>
          </p:cNvSpPr>
          <p:nvPr>
            <p:ph type="body" idx="1"/>
          </p:nvPr>
        </p:nvSpPr>
        <p:spPr>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a:t>Hal apa saja yang telah kalian lakukan dengan jaringan komputer?</a:t>
            </a:r>
            <a:endParaRPr/>
          </a:p>
        </p:txBody>
      </p:sp>
      <p:sp>
        <p:nvSpPr>
          <p:cNvPr id="322" name="Google Shape;322;p2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9" name="Google Shape;329;p30"/>
          <p:cNvSpPr txBox="1">
            <a:spLocks noGrp="1"/>
          </p:cNvSpPr>
          <p:nvPr>
            <p:ph type="title"/>
          </p:nvPr>
        </p:nvSpPr>
        <p:spPr>
          <a:xfrm>
            <a:off x="883375" y="339278"/>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Latihan</a:t>
            </a:r>
            <a:endParaRPr/>
          </a:p>
        </p:txBody>
      </p:sp>
      <p:sp>
        <p:nvSpPr>
          <p:cNvPr id="327" name="Google Shape;327;p30"/>
          <p:cNvSpPr txBox="1">
            <a:spLocks noGrp="1"/>
          </p:cNvSpPr>
          <p:nvPr>
            <p:ph type="body" idx="1"/>
          </p:nvPr>
        </p:nvSpPr>
        <p:spPr>
          <a:xfrm>
            <a:off x="883375" y="1811150"/>
            <a:ext cx="2306700" cy="2789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a:t>Hari ini</a:t>
            </a:r>
            <a:endParaRPr sz="1600"/>
          </a:p>
          <a:p>
            <a:pPr marL="0" lvl="0" indent="0" algn="l" rtl="0">
              <a:spcBef>
                <a:spcPts val="1000"/>
              </a:spcBef>
              <a:spcAft>
                <a:spcPts val="0"/>
              </a:spcAft>
              <a:buNone/>
            </a:pPr>
            <a:r>
              <a:rPr lang="en" sz="1600"/>
              <a:t>Contoh : </a:t>
            </a:r>
          </a:p>
          <a:p>
            <a:pPr marL="0" lvl="0" indent="0" algn="l" rtl="0">
              <a:spcBef>
                <a:spcPts val="1000"/>
              </a:spcBef>
              <a:spcAft>
                <a:spcPts val="0"/>
              </a:spcAft>
              <a:buNone/>
            </a:pPr>
            <a:r>
              <a:rPr lang="en" sz="1600"/>
              <a:t>Berkomunikasi dengan telefon</a:t>
            </a:r>
            <a:endParaRPr sz="1600"/>
          </a:p>
          <a:p>
            <a:pPr marL="457200" lvl="0" indent="-304800" algn="l" rtl="0">
              <a:spcBef>
                <a:spcPts val="1000"/>
              </a:spcBef>
              <a:spcAft>
                <a:spcPts val="0"/>
              </a:spcAft>
              <a:buSzPts val="1200"/>
              <a:buFont typeface="Wingdings" panose="05000000000000000000" pitchFamily="2" charset="2"/>
              <a:buChar char="§"/>
            </a:pPr>
            <a:r>
              <a:rPr lang="en" sz="1600"/>
              <a:t> </a:t>
            </a:r>
            <a:endParaRPr sz="1600"/>
          </a:p>
          <a:p>
            <a:pPr marL="457200" lvl="0" indent="-304800" algn="l" rtl="0">
              <a:spcBef>
                <a:spcPts val="0"/>
              </a:spcBef>
              <a:spcAft>
                <a:spcPts val="0"/>
              </a:spcAft>
              <a:buSzPts val="1200"/>
              <a:buFont typeface="Wingdings" panose="05000000000000000000" pitchFamily="2" charset="2"/>
              <a:buChar char="§"/>
            </a:pPr>
            <a:r>
              <a:rPr lang="en" sz="1600"/>
              <a:t> </a:t>
            </a:r>
            <a:endParaRPr sz="1600"/>
          </a:p>
          <a:p>
            <a:pPr marL="457200" lvl="0" indent="-304800" algn="l" rtl="0">
              <a:spcBef>
                <a:spcPts val="0"/>
              </a:spcBef>
              <a:spcAft>
                <a:spcPts val="0"/>
              </a:spcAft>
              <a:buSzPts val="1200"/>
              <a:buFont typeface="Wingdings" panose="05000000000000000000" pitchFamily="2" charset="2"/>
              <a:buChar char="§"/>
            </a:pPr>
            <a:r>
              <a:rPr lang="en" sz="1600"/>
              <a:t> </a:t>
            </a:r>
            <a:endParaRPr sz="1600"/>
          </a:p>
          <a:p>
            <a:pPr marL="457200" lvl="0" indent="-304800" algn="l" rtl="0">
              <a:spcBef>
                <a:spcPts val="0"/>
              </a:spcBef>
              <a:spcAft>
                <a:spcPts val="0"/>
              </a:spcAft>
              <a:buSzPts val="1200"/>
              <a:buFont typeface="Wingdings" panose="05000000000000000000" pitchFamily="2" charset="2"/>
              <a:buChar char="§"/>
            </a:pPr>
            <a:r>
              <a:rPr lang="en" sz="1600"/>
              <a:t> </a:t>
            </a:r>
            <a:endParaRPr sz="1600"/>
          </a:p>
          <a:p>
            <a:pPr marL="457200" lvl="0" indent="-304800" algn="l" rtl="0">
              <a:spcBef>
                <a:spcPts val="0"/>
              </a:spcBef>
              <a:spcAft>
                <a:spcPts val="0"/>
              </a:spcAft>
              <a:buSzPts val="1200"/>
              <a:buFont typeface="Wingdings" panose="05000000000000000000" pitchFamily="2" charset="2"/>
              <a:buChar char="§"/>
            </a:pPr>
            <a:r>
              <a:rPr lang="en" sz="1600"/>
              <a:t> </a:t>
            </a:r>
            <a:endParaRPr sz="1600"/>
          </a:p>
          <a:p>
            <a:pPr marL="457200" lvl="0" indent="0" algn="l" rtl="0">
              <a:spcBef>
                <a:spcPts val="1000"/>
              </a:spcBef>
              <a:spcAft>
                <a:spcPts val="1000"/>
              </a:spcAft>
              <a:buNone/>
            </a:pPr>
            <a:endParaRPr sz="1600"/>
          </a:p>
        </p:txBody>
      </p:sp>
      <p:sp>
        <p:nvSpPr>
          <p:cNvPr id="330" name="Google Shape;330;p30"/>
          <p:cNvSpPr txBox="1">
            <a:spLocks noGrp="1"/>
          </p:cNvSpPr>
          <p:nvPr>
            <p:ph type="body" idx="2"/>
          </p:nvPr>
        </p:nvSpPr>
        <p:spPr>
          <a:xfrm>
            <a:off x="3314700" y="1811150"/>
            <a:ext cx="2087588" cy="2789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a:t>Minggu ini</a:t>
            </a:r>
            <a:endParaRPr sz="1600"/>
          </a:p>
          <a:p>
            <a:pPr marL="0" lvl="0" indent="0" algn="l" rtl="0">
              <a:spcBef>
                <a:spcPts val="1000"/>
              </a:spcBef>
              <a:spcAft>
                <a:spcPts val="0"/>
              </a:spcAft>
              <a:buNone/>
            </a:pPr>
            <a:r>
              <a:rPr lang="en" sz="1600"/>
              <a:t>Contoh : </a:t>
            </a:r>
          </a:p>
          <a:p>
            <a:pPr marL="0" lvl="0" indent="0" algn="l" rtl="0">
              <a:spcBef>
                <a:spcPts val="1000"/>
              </a:spcBef>
              <a:spcAft>
                <a:spcPts val="0"/>
              </a:spcAft>
              <a:buNone/>
            </a:pPr>
            <a:r>
              <a:rPr lang="en" sz="1600"/>
              <a:t>Belajar online dengan handphone</a:t>
            </a:r>
            <a:endParaRPr sz="1600"/>
          </a:p>
          <a:p>
            <a:pPr marL="323850" lvl="0" indent="-171450" algn="l" rtl="0">
              <a:spcBef>
                <a:spcPts val="1000"/>
              </a:spcBef>
              <a:spcAft>
                <a:spcPts val="0"/>
              </a:spcAft>
              <a:buSzPts val="1200"/>
              <a:buFont typeface="Wingdings" panose="05000000000000000000" pitchFamily="2" charset="2"/>
              <a:buChar char="§"/>
            </a:pPr>
            <a:r>
              <a:rPr lang="en" sz="1600"/>
              <a:t> </a:t>
            </a:r>
            <a:endParaRPr sz="1600"/>
          </a:p>
          <a:p>
            <a:pPr marL="323850" lvl="0" indent="-171450" algn="l" rtl="0">
              <a:spcBef>
                <a:spcPts val="0"/>
              </a:spcBef>
              <a:spcAft>
                <a:spcPts val="0"/>
              </a:spcAft>
              <a:buSzPts val="1200"/>
              <a:buFont typeface="Wingdings" panose="05000000000000000000" pitchFamily="2" charset="2"/>
              <a:buChar char="§"/>
            </a:pPr>
            <a:r>
              <a:rPr lang="en" sz="1600"/>
              <a:t> </a:t>
            </a:r>
            <a:endParaRPr sz="1600"/>
          </a:p>
          <a:p>
            <a:pPr marL="323850" lvl="0" indent="-171450" algn="l" rtl="0">
              <a:spcBef>
                <a:spcPts val="0"/>
              </a:spcBef>
              <a:spcAft>
                <a:spcPts val="0"/>
              </a:spcAft>
              <a:buSzPts val="1200"/>
              <a:buFont typeface="Wingdings" panose="05000000000000000000" pitchFamily="2" charset="2"/>
              <a:buChar char="§"/>
            </a:pPr>
            <a:r>
              <a:rPr lang="en" sz="1600"/>
              <a:t> </a:t>
            </a:r>
            <a:endParaRPr sz="1600"/>
          </a:p>
          <a:p>
            <a:pPr marL="323850" lvl="0" indent="-171450" algn="l" rtl="0">
              <a:spcBef>
                <a:spcPts val="0"/>
              </a:spcBef>
              <a:spcAft>
                <a:spcPts val="0"/>
              </a:spcAft>
              <a:buSzPts val="1200"/>
              <a:buFont typeface="Wingdings" panose="05000000000000000000" pitchFamily="2" charset="2"/>
              <a:buChar char="§"/>
            </a:pPr>
            <a:r>
              <a:rPr lang="en" sz="1600"/>
              <a:t> </a:t>
            </a:r>
            <a:endParaRPr sz="1600"/>
          </a:p>
          <a:p>
            <a:pPr marL="323850" lvl="0" indent="-171450" algn="l" rtl="0">
              <a:spcBef>
                <a:spcPts val="0"/>
              </a:spcBef>
              <a:spcAft>
                <a:spcPts val="0"/>
              </a:spcAft>
              <a:buSzPts val="1200"/>
              <a:buFont typeface="Wingdings" panose="05000000000000000000" pitchFamily="2" charset="2"/>
              <a:buChar char="§"/>
            </a:pPr>
            <a:r>
              <a:rPr lang="en" sz="1600"/>
              <a:t> </a:t>
            </a:r>
            <a:endParaRPr sz="1600"/>
          </a:p>
          <a:p>
            <a:pPr marL="0" lvl="0" indent="0" algn="l" rtl="0">
              <a:spcBef>
                <a:spcPts val="1000"/>
              </a:spcBef>
              <a:spcAft>
                <a:spcPts val="1000"/>
              </a:spcAft>
              <a:buNone/>
            </a:pPr>
            <a:endParaRPr sz="1600"/>
          </a:p>
        </p:txBody>
      </p:sp>
      <p:sp>
        <p:nvSpPr>
          <p:cNvPr id="331" name="Google Shape;331;p30"/>
          <p:cNvSpPr txBox="1">
            <a:spLocks noGrp="1"/>
          </p:cNvSpPr>
          <p:nvPr>
            <p:ph type="body" idx="3"/>
          </p:nvPr>
        </p:nvSpPr>
        <p:spPr>
          <a:xfrm>
            <a:off x="5612600" y="1811150"/>
            <a:ext cx="2274099" cy="2789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a:t>Bulan ini</a:t>
            </a:r>
            <a:endParaRPr sz="1600"/>
          </a:p>
          <a:p>
            <a:pPr marL="0" lvl="0" indent="0" algn="l" rtl="0">
              <a:spcBef>
                <a:spcPts val="1000"/>
              </a:spcBef>
              <a:spcAft>
                <a:spcPts val="0"/>
              </a:spcAft>
              <a:buNone/>
            </a:pPr>
            <a:r>
              <a:rPr lang="en" sz="1600"/>
              <a:t>Contoh : </a:t>
            </a:r>
          </a:p>
          <a:p>
            <a:pPr marL="0" lvl="0" indent="0" algn="l" rtl="0">
              <a:spcBef>
                <a:spcPts val="1000"/>
              </a:spcBef>
              <a:spcAft>
                <a:spcPts val="0"/>
              </a:spcAft>
              <a:buNone/>
            </a:pPr>
            <a:r>
              <a:rPr lang="en" sz="1600"/>
              <a:t>Riset materi pembelajaran</a:t>
            </a:r>
            <a:endParaRPr sz="1600"/>
          </a:p>
          <a:p>
            <a:pPr marL="457200" lvl="0" indent="-304800" algn="l" rtl="0">
              <a:spcBef>
                <a:spcPts val="1000"/>
              </a:spcBef>
              <a:spcAft>
                <a:spcPts val="0"/>
              </a:spcAft>
              <a:buSzPts val="1200"/>
              <a:buFont typeface="Wingdings" panose="05000000000000000000" pitchFamily="2" charset="2"/>
              <a:buChar char="§"/>
            </a:pPr>
            <a:r>
              <a:rPr lang="en" sz="1600"/>
              <a:t> </a:t>
            </a:r>
            <a:endParaRPr sz="1600"/>
          </a:p>
          <a:p>
            <a:pPr marL="457200" lvl="0" indent="-304800" algn="l" rtl="0">
              <a:spcBef>
                <a:spcPts val="0"/>
              </a:spcBef>
              <a:spcAft>
                <a:spcPts val="0"/>
              </a:spcAft>
              <a:buSzPts val="1200"/>
              <a:buFont typeface="Wingdings" panose="05000000000000000000" pitchFamily="2" charset="2"/>
              <a:buChar char="§"/>
            </a:pPr>
            <a:r>
              <a:rPr lang="en" sz="1600"/>
              <a:t> </a:t>
            </a:r>
            <a:endParaRPr sz="1600"/>
          </a:p>
          <a:p>
            <a:pPr marL="457200" lvl="0" indent="-304800" algn="l" rtl="0">
              <a:spcBef>
                <a:spcPts val="0"/>
              </a:spcBef>
              <a:spcAft>
                <a:spcPts val="0"/>
              </a:spcAft>
              <a:buSzPts val="1200"/>
              <a:buFont typeface="Wingdings" panose="05000000000000000000" pitchFamily="2" charset="2"/>
              <a:buChar char="§"/>
            </a:pPr>
            <a:r>
              <a:rPr lang="en" sz="1600"/>
              <a:t> </a:t>
            </a:r>
            <a:endParaRPr sz="1600"/>
          </a:p>
          <a:p>
            <a:pPr marL="457200" lvl="0" indent="-304800" algn="l" rtl="0">
              <a:spcBef>
                <a:spcPts val="0"/>
              </a:spcBef>
              <a:spcAft>
                <a:spcPts val="0"/>
              </a:spcAft>
              <a:buSzPts val="1200"/>
              <a:buFont typeface="Wingdings" panose="05000000000000000000" pitchFamily="2" charset="2"/>
              <a:buChar char="§"/>
            </a:pPr>
            <a:r>
              <a:rPr lang="en" sz="1600"/>
              <a:t> </a:t>
            </a:r>
            <a:endParaRPr sz="1600"/>
          </a:p>
          <a:p>
            <a:pPr marL="457200" lvl="0" indent="-304800" algn="l" rtl="0">
              <a:spcBef>
                <a:spcPts val="0"/>
              </a:spcBef>
              <a:spcAft>
                <a:spcPts val="0"/>
              </a:spcAft>
              <a:buSzPts val="1200"/>
              <a:buFont typeface="Wingdings" panose="05000000000000000000" pitchFamily="2" charset="2"/>
              <a:buChar char="§"/>
            </a:pPr>
            <a:r>
              <a:rPr lang="en" sz="1600"/>
              <a:t> </a:t>
            </a:r>
            <a:endParaRPr sz="1600"/>
          </a:p>
          <a:p>
            <a:pPr marL="0" lvl="0" indent="0" algn="l" rtl="0">
              <a:spcBef>
                <a:spcPts val="1000"/>
              </a:spcBef>
              <a:spcAft>
                <a:spcPts val="1000"/>
              </a:spcAft>
              <a:buNone/>
            </a:pPr>
            <a:endParaRPr sz="1600"/>
          </a:p>
        </p:txBody>
      </p:sp>
      <p:sp>
        <p:nvSpPr>
          <p:cNvPr id="328" name="Google Shape;328;p3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32" name="Google Shape;332;p30"/>
          <p:cNvSpPr txBox="1"/>
          <p:nvPr/>
        </p:nvSpPr>
        <p:spPr>
          <a:xfrm>
            <a:off x="800414" y="1073264"/>
            <a:ext cx="702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Hal apa saja yang telah kalian lakukan dengan memanfaatkan jaringan</a:t>
            </a:r>
            <a:endParaRPr>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1"/>
          <p:cNvSpPr txBox="1">
            <a:spLocks noGrp="1"/>
          </p:cNvSpPr>
          <p:nvPr>
            <p:ph type="ctrTitle"/>
          </p:nvPr>
        </p:nvSpPr>
        <p:spPr>
          <a:xfrm>
            <a:off x="1773500" y="2742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latin typeface="Modern Love" panose="04090805081005020601" pitchFamily="82" charset="0"/>
              </a:rPr>
              <a:t>Bagaimana Cara kerja Jaringan</a:t>
            </a:r>
            <a:endParaRPr>
              <a:latin typeface="Modern Love" panose="04090805081005020601" pitchFamily="82" charset="0"/>
            </a:endParaRPr>
          </a:p>
        </p:txBody>
      </p:sp>
      <p:sp>
        <p:nvSpPr>
          <p:cNvPr id="338" name="Google Shape;338;p31"/>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a:solidFill>
                  <a:schemeClr val="dk1"/>
                </a:solidFill>
                <a:latin typeface="Modern Love" panose="04090805081005020601" pitchFamily="82" charset="0"/>
                <a:ea typeface="Amatic SC"/>
                <a:cs typeface="Amatic SC"/>
                <a:sym typeface="Amatic SC"/>
              </a:rPr>
              <a:t>2</a:t>
            </a:r>
            <a:endParaRPr sz="7200" b="1">
              <a:solidFill>
                <a:schemeClr val="dk1"/>
              </a:solidFill>
              <a:latin typeface="Modern Love" panose="04090805081005020601" pitchFamily="82" charset="0"/>
              <a:ea typeface="Amatic SC"/>
              <a:cs typeface="Amatic SC"/>
              <a:sym typeface="Amatic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body" idx="1"/>
          </p:nvPr>
        </p:nvSpPr>
        <p:spPr>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a:t>Hal-hal apa saja yang diperlukan dalam berkirim pesan melalui surat?</a:t>
            </a:r>
            <a:endParaRPr/>
          </a:p>
        </p:txBody>
      </p:sp>
      <p:sp>
        <p:nvSpPr>
          <p:cNvPr id="344" name="Google Shape;344;p3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Cara kerja jaringan</a:t>
            </a:r>
            <a:endParaRPr/>
          </a:p>
        </p:txBody>
      </p:sp>
      <p:sp>
        <p:nvSpPr>
          <p:cNvPr id="351" name="Google Shape;351;p33"/>
          <p:cNvSpPr txBox="1">
            <a:spLocks noGrp="1"/>
          </p:cNvSpPr>
          <p:nvPr>
            <p:ph type="body" idx="1"/>
          </p:nvPr>
        </p:nvSpPr>
        <p:spPr>
          <a:xfrm>
            <a:off x="883375" y="1506350"/>
            <a:ext cx="6731100" cy="284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Menurut kalian mana diantara berikut yang memiliki jumlah yang lebih banyak?</a:t>
            </a:r>
            <a:endParaRPr sz="1800"/>
          </a:p>
          <a:p>
            <a:pPr marL="457200" lvl="0" indent="-368300" algn="l" rtl="0">
              <a:spcBef>
                <a:spcPts val="1000"/>
              </a:spcBef>
              <a:spcAft>
                <a:spcPts val="0"/>
              </a:spcAft>
              <a:buClr>
                <a:schemeClr val="dk1"/>
              </a:buClr>
              <a:buSzPts val="2200"/>
              <a:buAutoNum type="arabicPeriod"/>
            </a:pPr>
            <a:r>
              <a:rPr lang="en" sz="1800"/>
              <a:t>Jumlah rumah yang terdapat di kota mu?</a:t>
            </a:r>
            <a:endParaRPr sz="1800"/>
          </a:p>
          <a:p>
            <a:pPr marL="457200" lvl="0" indent="-368300" algn="l" rtl="0">
              <a:spcBef>
                <a:spcPts val="0"/>
              </a:spcBef>
              <a:spcAft>
                <a:spcPts val="0"/>
              </a:spcAft>
              <a:buClr>
                <a:schemeClr val="dk1"/>
              </a:buClr>
              <a:buSzPts val="2200"/>
              <a:buAutoNum type="arabicPeriod"/>
            </a:pPr>
            <a:r>
              <a:rPr lang="en" sz="1800"/>
              <a:t>Jumlah perangkat di kota mu yang terhubung ke jaringan?</a:t>
            </a:r>
            <a:endParaRPr sz="1800"/>
          </a:p>
        </p:txBody>
      </p:sp>
      <p:sp>
        <p:nvSpPr>
          <p:cNvPr id="350" name="Google Shape;350;p3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p:nvPr/>
        </p:nvSpPr>
        <p:spPr>
          <a:xfrm>
            <a:off x="3068155" y="2328562"/>
            <a:ext cx="860032" cy="45719"/>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6"/>
          <p:cNvGrpSpPr/>
          <p:nvPr/>
        </p:nvGrpSpPr>
        <p:grpSpPr>
          <a:xfrm>
            <a:off x="4054890" y="1011564"/>
            <a:ext cx="1709102" cy="2816209"/>
            <a:chOff x="2699423" y="1038918"/>
            <a:chExt cx="1709102" cy="2816209"/>
          </a:xfrm>
        </p:grpSpPr>
        <p:sp>
          <p:nvSpPr>
            <p:cNvPr id="190" name="Google Shape;190;p16"/>
            <p:cNvSpPr/>
            <p:nvPr/>
          </p:nvSpPr>
          <p:spPr>
            <a:xfrm>
              <a:off x="3256823" y="1038918"/>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txBox="1"/>
            <p:nvPr/>
          </p:nvSpPr>
          <p:spPr>
            <a:xfrm>
              <a:off x="2699425" y="2660925"/>
              <a:ext cx="1709100" cy="446400"/>
            </a:xfrm>
            <a:prstGeom prst="rect">
              <a:avLst/>
            </a:prstGeom>
            <a:noFill/>
            <a:ln>
              <a:noFill/>
            </a:ln>
          </p:spPr>
          <p:txBody>
            <a:bodyPr spcFirstLastPara="1" wrap="square" lIns="91425" tIns="91425" rIns="91425" bIns="91425" anchor="b" anchorCtr="0">
              <a:noAutofit/>
            </a:bodyPr>
            <a:lstStyle>
              <a:defPPr>
                <a:defRPr lang="en-US"/>
              </a:defPPr>
              <a:lvl1pPr lvl="0" indent="0" algn="ctr">
                <a:lnSpc>
                  <a:spcPct val="115000"/>
                </a:lnSpc>
                <a:spcBef>
                  <a:spcPts val="0"/>
                </a:spcBef>
                <a:spcAft>
                  <a:spcPts val="0"/>
                </a:spcAft>
                <a:buNone/>
                <a:defRPr b="1">
                  <a:solidFill>
                    <a:srgbClr val="0B7140"/>
                  </a:solidFill>
                  <a:latin typeface="Roboto"/>
                  <a:ea typeface="Roboto"/>
                  <a:cs typeface="Roboto"/>
                </a:defRPr>
              </a:lvl1pPr>
            </a:lstStyle>
            <a:p>
              <a:r>
                <a:rPr lang="en">
                  <a:sym typeface="Roboto"/>
                </a:rPr>
                <a:t>Bagaimana cara kerja jaringan</a:t>
              </a:r>
              <a:endParaRPr>
                <a:sym typeface="Roboto"/>
              </a:endParaRPr>
            </a:p>
          </p:txBody>
        </p:sp>
        <p:sp>
          <p:nvSpPr>
            <p:cNvPr id="192" name="Google Shape;192;p16"/>
            <p:cNvSpPr txBox="1"/>
            <p:nvPr/>
          </p:nvSpPr>
          <p:spPr>
            <a:xfrm>
              <a:off x="2699423" y="3117727"/>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a:solidFill>
                    <a:srgbClr val="0B7140"/>
                  </a:solidFill>
                  <a:latin typeface="Roboto"/>
                  <a:ea typeface="Roboto"/>
                  <a:cs typeface="Roboto"/>
                  <a:sym typeface="Roboto"/>
                </a:rPr>
                <a:t>Apa itu MAC address?</a:t>
              </a:r>
              <a:endParaRPr sz="1600">
                <a:solidFill>
                  <a:srgbClr val="0B7140"/>
                </a:solidFill>
                <a:latin typeface="Roboto"/>
                <a:ea typeface="Roboto"/>
                <a:cs typeface="Roboto"/>
                <a:sym typeface="Roboto"/>
              </a:endParaRPr>
            </a:p>
          </p:txBody>
        </p:sp>
        <p:sp>
          <p:nvSpPr>
            <p:cNvPr id="193" name="Google Shape;193;p16"/>
            <p:cNvSpPr txBox="1"/>
            <p:nvPr/>
          </p:nvSpPr>
          <p:spPr>
            <a:xfrm>
              <a:off x="3347299" y="1077717"/>
              <a:ext cx="409780" cy="127819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rgbClr val="0B7140"/>
                  </a:solidFill>
                  <a:latin typeface="Roboto"/>
                  <a:ea typeface="Roboto"/>
                  <a:cs typeface="Roboto"/>
                  <a:sym typeface="Roboto"/>
                </a:rPr>
                <a:t>2</a:t>
              </a:r>
              <a:endParaRPr b="1">
                <a:solidFill>
                  <a:srgbClr val="0B7140"/>
                </a:solidFill>
                <a:latin typeface="Roboto"/>
                <a:ea typeface="Roboto"/>
                <a:cs typeface="Roboto"/>
                <a:sym typeface="Roboto"/>
              </a:endParaRPr>
            </a:p>
          </p:txBody>
        </p:sp>
      </p:grpSp>
      <p:sp>
        <p:nvSpPr>
          <p:cNvPr id="194" name="Google Shape;194;p16"/>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195" name="Google Shape;195;p16"/>
          <p:cNvGrpSpPr/>
          <p:nvPr/>
        </p:nvGrpSpPr>
        <p:grpSpPr>
          <a:xfrm>
            <a:off x="1208908" y="1011564"/>
            <a:ext cx="1755000" cy="2453230"/>
            <a:chOff x="524061" y="1957150"/>
            <a:chExt cx="1755000" cy="2453230"/>
          </a:xfrm>
        </p:grpSpPr>
        <p:sp>
          <p:nvSpPr>
            <p:cNvPr id="196" name="Google Shape;196;p16"/>
            <p:cNvSpPr/>
            <p:nvPr/>
          </p:nvSpPr>
          <p:spPr>
            <a:xfrm>
              <a:off x="1151886" y="1957150"/>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txBox="1"/>
            <p:nvPr/>
          </p:nvSpPr>
          <p:spPr>
            <a:xfrm>
              <a:off x="1228540" y="2036073"/>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rgbClr val="0B7140"/>
                  </a:solidFill>
                  <a:latin typeface="Roboto"/>
                  <a:ea typeface="Roboto"/>
                  <a:cs typeface="Roboto"/>
                  <a:sym typeface="Roboto"/>
                </a:rPr>
                <a:t>1</a:t>
              </a:r>
              <a:endParaRPr b="1">
                <a:solidFill>
                  <a:srgbClr val="0B7140"/>
                </a:solidFill>
                <a:latin typeface="Roboto"/>
                <a:ea typeface="Roboto"/>
                <a:cs typeface="Roboto"/>
                <a:sym typeface="Roboto"/>
              </a:endParaRPr>
            </a:p>
          </p:txBody>
        </p:sp>
        <p:sp>
          <p:nvSpPr>
            <p:cNvPr id="198" name="Google Shape;198;p16"/>
            <p:cNvSpPr txBox="1"/>
            <p:nvPr/>
          </p:nvSpPr>
          <p:spPr>
            <a:xfrm>
              <a:off x="569961" y="312271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b="1">
                  <a:solidFill>
                    <a:srgbClr val="0B7140"/>
                  </a:solidFill>
                  <a:latin typeface="Roboto"/>
                  <a:ea typeface="Roboto"/>
                  <a:cs typeface="Roboto"/>
                  <a:sym typeface="Roboto"/>
                </a:rPr>
                <a:t>Jaringan Komputer dan perangkatnya</a:t>
              </a:r>
              <a:endParaRPr b="1">
                <a:solidFill>
                  <a:srgbClr val="0B7140"/>
                </a:solidFill>
                <a:latin typeface="Roboto"/>
                <a:ea typeface="Roboto"/>
                <a:cs typeface="Roboto"/>
                <a:sym typeface="Roboto"/>
              </a:endParaRPr>
            </a:p>
          </p:txBody>
        </p:sp>
        <p:sp>
          <p:nvSpPr>
            <p:cNvPr id="199" name="Google Shape;199;p16"/>
            <p:cNvSpPr txBox="1"/>
            <p:nvPr/>
          </p:nvSpPr>
          <p:spPr>
            <a:xfrm>
              <a:off x="524061" y="3672980"/>
              <a:ext cx="17550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400">
                  <a:solidFill>
                    <a:srgbClr val="0B7140"/>
                  </a:solidFill>
                  <a:latin typeface="Roboto"/>
                  <a:ea typeface="Roboto"/>
                  <a:cs typeface="Roboto"/>
                  <a:sym typeface="Roboto"/>
                </a:rPr>
                <a:t>Apa itu jaringan komputer?</a:t>
              </a:r>
              <a:br>
                <a:rPr lang="en" sz="1400">
                  <a:solidFill>
                    <a:srgbClr val="0B7140"/>
                  </a:solidFill>
                  <a:latin typeface="Roboto"/>
                  <a:ea typeface="Roboto"/>
                  <a:cs typeface="Roboto"/>
                  <a:sym typeface="Roboto"/>
                </a:rPr>
              </a:br>
              <a:r>
                <a:rPr lang="en" sz="1400">
                  <a:solidFill>
                    <a:srgbClr val="0B7140"/>
                  </a:solidFill>
                  <a:latin typeface="Roboto"/>
                  <a:ea typeface="Roboto"/>
                  <a:cs typeface="Roboto"/>
                  <a:sym typeface="Roboto"/>
                </a:rPr>
                <a:t>Apa saja yang diperlukan untuk membuat jaringan komputer?</a:t>
              </a:r>
              <a:endParaRPr sz="1400">
                <a:solidFill>
                  <a:srgbClr val="0B7140"/>
                </a:solidFill>
                <a:latin typeface="Roboto"/>
                <a:ea typeface="Roboto"/>
                <a:cs typeface="Roboto"/>
                <a:sym typeface="Roboto"/>
              </a:endParaRPr>
            </a:p>
          </p:txBody>
        </p:sp>
      </p:grpSp>
      <p:sp>
        <p:nvSpPr>
          <p:cNvPr id="200" name="Google Shape;200;p16">
            <a:hlinkClick r:id="rId3" action="ppaction://hlinksldjump"/>
          </p:cNvPr>
          <p:cNvSpPr/>
          <p:nvPr/>
        </p:nvSpPr>
        <p:spPr>
          <a:xfrm>
            <a:off x="1178499" y="821194"/>
            <a:ext cx="1906576" cy="3812400"/>
          </a:xfrm>
          <a:prstGeom prst="rect">
            <a:avLst/>
          </a:prstGeom>
          <a:noFill/>
          <a:ln>
            <a:solidFill>
              <a:schemeClr val="accent1">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flipV="1">
            <a:off x="5806332" y="2293631"/>
            <a:ext cx="843112" cy="45719"/>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6"/>
          <p:cNvGrpSpPr/>
          <p:nvPr/>
        </p:nvGrpSpPr>
        <p:grpSpPr>
          <a:xfrm>
            <a:off x="6649444" y="1011564"/>
            <a:ext cx="1709102" cy="2851065"/>
            <a:chOff x="2699423" y="1004062"/>
            <a:chExt cx="1709102" cy="2851065"/>
          </a:xfrm>
        </p:grpSpPr>
        <p:sp>
          <p:nvSpPr>
            <p:cNvPr id="204" name="Google Shape;204;p16"/>
            <p:cNvSpPr/>
            <p:nvPr/>
          </p:nvSpPr>
          <p:spPr>
            <a:xfrm>
              <a:off x="3324021" y="1004062"/>
              <a:ext cx="594300" cy="594300"/>
            </a:xfrm>
            <a:prstGeom prst="ellipse">
              <a:avLst/>
            </a:prstGeom>
            <a:no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txBox="1"/>
            <p:nvPr/>
          </p:nvSpPr>
          <p:spPr>
            <a:xfrm>
              <a:off x="2699425" y="2660925"/>
              <a:ext cx="1709100" cy="446400"/>
            </a:xfrm>
            <a:prstGeom prst="rect">
              <a:avLst/>
            </a:prstGeom>
            <a:noFill/>
            <a:ln>
              <a:noFill/>
            </a:ln>
          </p:spPr>
          <p:txBody>
            <a:bodyPr spcFirstLastPara="1" wrap="square" lIns="91425" tIns="91425" rIns="91425" bIns="91425" anchor="b" anchorCtr="0">
              <a:noAutofit/>
            </a:bodyPr>
            <a:lstStyle>
              <a:defPPr>
                <a:defRPr lang="en-US"/>
              </a:defPPr>
              <a:lvl1pPr lvl="0" indent="0" algn="ctr">
                <a:lnSpc>
                  <a:spcPct val="115000"/>
                </a:lnSpc>
                <a:spcBef>
                  <a:spcPts val="0"/>
                </a:spcBef>
                <a:spcAft>
                  <a:spcPts val="0"/>
                </a:spcAft>
                <a:buNone/>
                <a:defRPr b="1">
                  <a:solidFill>
                    <a:srgbClr val="0B7140"/>
                  </a:solidFill>
                  <a:latin typeface="Roboto"/>
                  <a:ea typeface="Roboto"/>
                  <a:cs typeface="Roboto"/>
                </a:defRPr>
              </a:lvl1pPr>
            </a:lstStyle>
            <a:p>
              <a:r>
                <a:rPr lang="en">
                  <a:sym typeface="Roboto"/>
                </a:rPr>
                <a:t>Jaringan di sekitar kita</a:t>
              </a:r>
              <a:endParaRPr>
                <a:sym typeface="Roboto"/>
              </a:endParaRPr>
            </a:p>
          </p:txBody>
        </p:sp>
        <p:sp>
          <p:nvSpPr>
            <p:cNvPr id="206" name="Google Shape;206;p16"/>
            <p:cNvSpPr txBox="1"/>
            <p:nvPr/>
          </p:nvSpPr>
          <p:spPr>
            <a:xfrm>
              <a:off x="2699423" y="3117727"/>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a:solidFill>
                    <a:srgbClr val="0B7140"/>
                  </a:solidFill>
                  <a:latin typeface="Roboto"/>
                  <a:ea typeface="Roboto"/>
                  <a:cs typeface="Roboto"/>
                  <a:sym typeface="Roboto"/>
                </a:rPr>
                <a:t>Apa itu PAN, LANdan WAN?</a:t>
              </a:r>
              <a:endParaRPr sz="1600">
                <a:solidFill>
                  <a:srgbClr val="0B7140"/>
                </a:solidFill>
                <a:latin typeface="Roboto"/>
                <a:ea typeface="Roboto"/>
                <a:cs typeface="Roboto"/>
                <a:sym typeface="Roboto"/>
              </a:endParaRPr>
            </a:p>
          </p:txBody>
        </p:sp>
        <p:sp>
          <p:nvSpPr>
            <p:cNvPr id="207" name="Google Shape;207;p16"/>
            <p:cNvSpPr txBox="1"/>
            <p:nvPr/>
          </p:nvSpPr>
          <p:spPr>
            <a:xfrm>
              <a:off x="3390555" y="1061789"/>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rgbClr val="0B7140"/>
                  </a:solidFill>
                  <a:latin typeface="Roboto"/>
                  <a:ea typeface="Roboto"/>
                  <a:cs typeface="Roboto"/>
                  <a:sym typeface="Roboto"/>
                </a:rPr>
                <a:t>3</a:t>
              </a:r>
              <a:endParaRPr b="1">
                <a:solidFill>
                  <a:srgbClr val="0B7140"/>
                </a:solidFill>
                <a:latin typeface="Roboto"/>
                <a:ea typeface="Roboto"/>
                <a:cs typeface="Roboto"/>
                <a:sym typeface="Roboto"/>
              </a:endParaRPr>
            </a:p>
          </p:txBody>
        </p:sp>
      </p:grpSp>
      <p:sp>
        <p:nvSpPr>
          <p:cNvPr id="208" name="Google Shape;208;p16">
            <a:hlinkClick r:id="rId4" action="ppaction://hlinksldjump"/>
          </p:cNvPr>
          <p:cNvSpPr/>
          <p:nvPr/>
        </p:nvSpPr>
        <p:spPr>
          <a:xfrm>
            <a:off x="7059748" y="2261644"/>
            <a:ext cx="1604700" cy="240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0;p16">
            <a:hlinkClick r:id="rId3" action="ppaction://hlinksldjump"/>
            <a:extLst>
              <a:ext uri="{FF2B5EF4-FFF2-40B4-BE49-F238E27FC236}">
                <a16:creationId xmlns:a16="http://schemas.microsoft.com/office/drawing/2014/main" id="{443267CB-3964-41DA-BE35-60D76AFAE52C}"/>
              </a:ext>
            </a:extLst>
          </p:cNvPr>
          <p:cNvSpPr/>
          <p:nvPr/>
        </p:nvSpPr>
        <p:spPr>
          <a:xfrm>
            <a:off x="3899756" y="794379"/>
            <a:ext cx="1906576" cy="3812400"/>
          </a:xfrm>
          <a:prstGeom prst="rect">
            <a:avLst/>
          </a:prstGeom>
          <a:noFill/>
          <a:ln>
            <a:solidFill>
              <a:schemeClr val="accent1">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0;p16">
            <a:hlinkClick r:id="rId3" action="ppaction://hlinksldjump"/>
            <a:extLst>
              <a:ext uri="{FF2B5EF4-FFF2-40B4-BE49-F238E27FC236}">
                <a16:creationId xmlns:a16="http://schemas.microsoft.com/office/drawing/2014/main" id="{6CDC8418-73CF-41EA-BAA0-40DCC602DDE6}"/>
              </a:ext>
            </a:extLst>
          </p:cNvPr>
          <p:cNvSpPr/>
          <p:nvPr/>
        </p:nvSpPr>
        <p:spPr>
          <a:xfrm>
            <a:off x="6649444" y="846764"/>
            <a:ext cx="1906576" cy="3812400"/>
          </a:xfrm>
          <a:prstGeom prst="rect">
            <a:avLst/>
          </a:prstGeom>
          <a:noFill/>
          <a:ln>
            <a:solidFill>
              <a:schemeClr val="accent1">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body" idx="1"/>
          </p:nvPr>
        </p:nvSpPr>
        <p:spPr>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a:t>Apa yang dapat digunakan sebagai penanda unik pada perangkat kita sehingga perangkat kita dapat berkomunikasi dalam jaringan?</a:t>
            </a:r>
            <a:endParaRPr/>
          </a:p>
        </p:txBody>
      </p:sp>
      <p:sp>
        <p:nvSpPr>
          <p:cNvPr id="357" name="Google Shape;357;p3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35"/>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Penanda unik tiap perangkat</a:t>
            </a:r>
            <a:endParaRPr/>
          </a:p>
        </p:txBody>
      </p:sp>
      <p:sp>
        <p:nvSpPr>
          <p:cNvPr id="362" name="Google Shape;362;p35"/>
          <p:cNvSpPr txBox="1">
            <a:spLocks noGrp="1"/>
          </p:cNvSpPr>
          <p:nvPr>
            <p:ph type="body" idx="1"/>
          </p:nvPr>
        </p:nvSpPr>
        <p:spPr>
          <a:xfrm>
            <a:off x="883375" y="1457365"/>
            <a:ext cx="6426300" cy="28404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2000"/>
              <a:t>Media Access Control (Mac) address memungkinkan setiap perangkat yang terhubung ke jaringan untuk memiliki identifikasi unik seperti alamat ketika berkirim pesan melalui pos.</a:t>
            </a:r>
            <a:endParaRPr sz="2000"/>
          </a:p>
        </p:txBody>
      </p:sp>
      <p:sp>
        <p:nvSpPr>
          <p:cNvPr id="364" name="Google Shape;364;p3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txBox="1">
            <a:spLocks noGrp="1"/>
          </p:cNvSpPr>
          <p:nvPr>
            <p:ph type="body" idx="1"/>
          </p:nvPr>
        </p:nvSpPr>
        <p:spPr>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a:t>Apa yang akan terjadi bila ada 2 perangkat dalam jaringan yang memiliki alamat yang sama?</a:t>
            </a:r>
            <a:endParaRPr/>
          </a:p>
        </p:txBody>
      </p:sp>
      <p:sp>
        <p:nvSpPr>
          <p:cNvPr id="370" name="Google Shape;370;p3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3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Mengenal mac address</a:t>
            </a:r>
            <a:endParaRPr/>
          </a:p>
        </p:txBody>
      </p:sp>
      <p:sp>
        <p:nvSpPr>
          <p:cNvPr id="375" name="Google Shape;375;p37"/>
          <p:cNvSpPr txBox="1">
            <a:spLocks noGrp="1"/>
          </p:cNvSpPr>
          <p:nvPr>
            <p:ph type="body" idx="1"/>
          </p:nvPr>
        </p:nvSpPr>
        <p:spPr>
          <a:xfrm>
            <a:off x="883375" y="1506350"/>
            <a:ext cx="6731100" cy="284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Media Access Control address (MAC Address) terdiri dari 12 karakter hexadesimal yang tersusun secara berpasangan. </a:t>
            </a:r>
            <a:endParaRPr sz="2000"/>
          </a:p>
          <a:p>
            <a:pPr marL="0" lvl="0" indent="0" algn="l" rtl="0">
              <a:spcBef>
                <a:spcPts val="1000"/>
              </a:spcBef>
              <a:spcAft>
                <a:spcPts val="0"/>
              </a:spcAft>
              <a:buNone/>
            </a:pPr>
            <a:r>
              <a:rPr lang="en" sz="2000"/>
              <a:t>Tiap pasang Karakter hexadesimal memiliki rentang dari 00 sampai dengan FF (yang berarti tiap pasang memiliki rentang 0 sampai dengan 255).</a:t>
            </a:r>
            <a:endParaRPr sz="2000"/>
          </a:p>
          <a:p>
            <a:pPr marL="0" lvl="0" indent="0" algn="l" rtl="0">
              <a:spcBef>
                <a:spcPts val="1000"/>
              </a:spcBef>
              <a:spcAft>
                <a:spcPts val="1000"/>
              </a:spcAft>
              <a:buNone/>
            </a:pPr>
            <a:r>
              <a:rPr lang="en" sz="2000"/>
              <a:t>Contoh MAC Address: 00:11:22:AA:BB:FF</a:t>
            </a:r>
            <a:endParaRPr sz="2000"/>
          </a:p>
        </p:txBody>
      </p:sp>
      <p:sp>
        <p:nvSpPr>
          <p:cNvPr id="377" name="Google Shape;377;p3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8"/>
          <p:cNvSpPr txBox="1">
            <a:spLocks noGrp="1"/>
          </p:cNvSpPr>
          <p:nvPr>
            <p:ph type="body" idx="1"/>
          </p:nvPr>
        </p:nvSpPr>
        <p:spPr>
          <a:xfrm>
            <a:off x="889907" y="1186825"/>
            <a:ext cx="6539693" cy="27699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a:t>Berapa banyak kombinasi yang dapat dimiliki oleh MAC Address?</a:t>
            </a:r>
            <a:endParaRPr/>
          </a:p>
        </p:txBody>
      </p:sp>
      <p:sp>
        <p:nvSpPr>
          <p:cNvPr id="383" name="Google Shape;383;p3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39"/>
          <p:cNvSpPr txBox="1">
            <a:spLocks noGrp="1"/>
          </p:cNvSpPr>
          <p:nvPr>
            <p:ph type="title"/>
          </p:nvPr>
        </p:nvSpPr>
        <p:spPr>
          <a:xfrm>
            <a:off x="777239" y="357000"/>
            <a:ext cx="2879400" cy="120577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mencari mac address perangkat windows</a:t>
            </a:r>
            <a:endParaRPr/>
          </a:p>
        </p:txBody>
      </p:sp>
      <p:sp>
        <p:nvSpPr>
          <p:cNvPr id="388" name="Google Shape;388;p39"/>
          <p:cNvSpPr txBox="1">
            <a:spLocks noGrp="1"/>
          </p:cNvSpPr>
          <p:nvPr>
            <p:ph type="body" idx="1"/>
          </p:nvPr>
        </p:nvSpPr>
        <p:spPr>
          <a:xfrm>
            <a:off x="777239" y="2078413"/>
            <a:ext cx="2985686" cy="206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Tekan kombinasi tombol windows dan r </a:t>
            </a:r>
            <a:endParaRPr/>
          </a:p>
          <a:p>
            <a:pPr marL="0" lvl="0" indent="0" algn="l" rtl="0">
              <a:spcBef>
                <a:spcPts val="1000"/>
              </a:spcBef>
              <a:spcAft>
                <a:spcPts val="0"/>
              </a:spcAft>
              <a:buNone/>
            </a:pPr>
            <a:r>
              <a:rPr lang="en"/>
              <a:t>Ketikan cmd dan tekan enter untuk membuka command prompt</a:t>
            </a:r>
            <a:endParaRPr/>
          </a:p>
          <a:p>
            <a:pPr marL="0" lvl="0" indent="0" algn="l" rtl="0">
              <a:spcBef>
                <a:spcPts val="1000"/>
              </a:spcBef>
              <a:spcAft>
                <a:spcPts val="1000"/>
              </a:spcAft>
              <a:buNone/>
            </a:pPr>
            <a:r>
              <a:rPr lang="en"/>
              <a:t>Ketikan </a:t>
            </a:r>
            <a:r>
              <a:rPr lang="en" b="1"/>
              <a:t>ipconfig /all</a:t>
            </a:r>
            <a:endParaRPr b="1"/>
          </a:p>
        </p:txBody>
      </p:sp>
      <p:sp>
        <p:nvSpPr>
          <p:cNvPr id="390" name="Google Shape;390;p3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391" name="Google Shape;391;p39"/>
          <p:cNvPicPr preferRelativeResize="0"/>
          <p:nvPr/>
        </p:nvPicPr>
        <p:blipFill rotWithShape="1">
          <a:blip r:embed="rId3">
            <a:alphaModFix/>
          </a:blip>
          <a:srcRect l="1000" t="69360" r="75560" b="6504"/>
          <a:stretch/>
        </p:blipFill>
        <p:spPr>
          <a:xfrm>
            <a:off x="4573375" y="123925"/>
            <a:ext cx="2484149" cy="1438849"/>
          </a:xfrm>
          <a:prstGeom prst="rect">
            <a:avLst/>
          </a:prstGeom>
          <a:noFill/>
          <a:ln>
            <a:noFill/>
          </a:ln>
          <a:effectLst>
            <a:outerShdw blurRad="57150" dist="19050" dir="5400000" algn="bl" rotWithShape="0">
              <a:srgbClr val="000000">
                <a:alpha val="50000"/>
              </a:srgbClr>
            </a:outerShdw>
          </a:effectLst>
        </p:spPr>
      </p:pic>
      <p:pic>
        <p:nvPicPr>
          <p:cNvPr id="392" name="Google Shape;392;p39"/>
          <p:cNvPicPr preferRelativeResize="0"/>
          <p:nvPr/>
        </p:nvPicPr>
        <p:blipFill>
          <a:blip r:embed="rId4">
            <a:alphaModFix/>
          </a:blip>
          <a:stretch>
            <a:fillRect/>
          </a:stretch>
        </p:blipFill>
        <p:spPr>
          <a:xfrm>
            <a:off x="3856193" y="1752543"/>
            <a:ext cx="5076273" cy="2940833"/>
          </a:xfrm>
          <a:prstGeom prst="rect">
            <a:avLst/>
          </a:prstGeom>
          <a:noFill/>
          <a:ln>
            <a:noFill/>
          </a:ln>
        </p:spPr>
      </p:pic>
      <p:sp>
        <p:nvSpPr>
          <p:cNvPr id="393" name="Google Shape;393;p39"/>
          <p:cNvSpPr/>
          <p:nvPr/>
        </p:nvSpPr>
        <p:spPr>
          <a:xfrm>
            <a:off x="4610550" y="2441625"/>
            <a:ext cx="2416800" cy="1734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9"/>
          <p:cNvSpPr/>
          <p:nvPr/>
        </p:nvSpPr>
        <p:spPr>
          <a:xfrm>
            <a:off x="4610550" y="3275700"/>
            <a:ext cx="2416800" cy="1734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9"/>
          <p:cNvSpPr/>
          <p:nvPr/>
        </p:nvSpPr>
        <p:spPr>
          <a:xfrm>
            <a:off x="4607050" y="4109775"/>
            <a:ext cx="2416800" cy="1734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0"/>
          <p:cNvSpPr txBox="1">
            <a:spLocks noGrp="1"/>
          </p:cNvSpPr>
          <p:nvPr>
            <p:ph type="body" idx="1"/>
          </p:nvPr>
        </p:nvSpPr>
        <p:spPr>
          <a:xfrm>
            <a:off x="644979" y="1186800"/>
            <a:ext cx="7658996" cy="27699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a:t>Dengan begitu banyaknya produsen teknologi yang menciptakan perangkat yang memiliki NIC (Network interface card), bagaimana mereka memastikan produk mereka dapat terhubung dan berkomunikasi melalui jaringan?</a:t>
            </a:r>
            <a:endParaRPr/>
          </a:p>
        </p:txBody>
      </p:sp>
      <p:sp>
        <p:nvSpPr>
          <p:cNvPr id="401" name="Google Shape;401;p4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8" name="Google Shape;408;p41"/>
          <p:cNvSpPr txBox="1">
            <a:spLocks noGrp="1"/>
          </p:cNvSpPr>
          <p:nvPr>
            <p:ph type="title"/>
          </p:nvPr>
        </p:nvSpPr>
        <p:spPr>
          <a:xfrm>
            <a:off x="293914" y="277586"/>
            <a:ext cx="7731579" cy="802314"/>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0000"/>
                </a:solidFill>
              </a:rPr>
              <a:t>Kelebihan Dan kekurangan jaringan dengan kabel</a:t>
            </a:r>
            <a:endParaRPr>
              <a:solidFill>
                <a:srgbClr val="FF0000"/>
              </a:solidFill>
            </a:endParaRPr>
          </a:p>
        </p:txBody>
      </p:sp>
      <p:sp>
        <p:nvSpPr>
          <p:cNvPr id="407" name="Google Shape;407;p41"/>
          <p:cNvSpPr txBox="1">
            <a:spLocks noGrp="1"/>
          </p:cNvSpPr>
          <p:nvPr>
            <p:ph type="body" idx="1"/>
          </p:nvPr>
        </p:nvSpPr>
        <p:spPr>
          <a:xfrm>
            <a:off x="293914" y="1138957"/>
            <a:ext cx="3307500" cy="3187026"/>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Kelebihan</a:t>
            </a:r>
            <a:endParaRPr sz="1800"/>
          </a:p>
          <a:p>
            <a:pPr marL="0" lvl="0" indent="0" algn="l" rtl="0">
              <a:spcBef>
                <a:spcPts val="1000"/>
              </a:spcBef>
              <a:spcAft>
                <a:spcPts val="0"/>
              </a:spcAft>
              <a:buNone/>
            </a:pPr>
            <a:r>
              <a:rPr lang="en" sz="1800"/>
              <a:t>Kecepatan transmisi data yang lebih tinggi bila dibandingkan dengan jaringan nirkabel</a:t>
            </a:r>
            <a:endParaRPr sz="1800"/>
          </a:p>
          <a:p>
            <a:pPr marL="0" lvl="0" indent="0" algn="l" rtl="0">
              <a:spcBef>
                <a:spcPts val="1000"/>
              </a:spcBef>
              <a:spcAft>
                <a:spcPts val="0"/>
              </a:spcAft>
              <a:buNone/>
            </a:pPr>
            <a:r>
              <a:rPr lang="en" sz="1800"/>
              <a:t>Minim gangguan interferensi data yang disebabkan oleh sinyal</a:t>
            </a:r>
            <a:endParaRPr sz="1800"/>
          </a:p>
          <a:p>
            <a:pPr marL="0" lvl="0" indent="0" algn="l" rtl="0">
              <a:spcBef>
                <a:spcPts val="1000"/>
              </a:spcBef>
              <a:spcAft>
                <a:spcPts val="1000"/>
              </a:spcAft>
              <a:buNone/>
            </a:pPr>
            <a:r>
              <a:rPr lang="en" sz="1800"/>
              <a:t>Cenderung lebih sulit untuk melakukan penyadapan informasi terhadap data yang sedang dikirimkan</a:t>
            </a:r>
            <a:endParaRPr sz="1800"/>
          </a:p>
        </p:txBody>
      </p:sp>
      <p:sp>
        <p:nvSpPr>
          <p:cNvPr id="406" name="Google Shape;406;p41"/>
          <p:cNvSpPr txBox="1">
            <a:spLocks noGrp="1"/>
          </p:cNvSpPr>
          <p:nvPr>
            <p:ph type="body" idx="2"/>
          </p:nvPr>
        </p:nvSpPr>
        <p:spPr>
          <a:xfrm>
            <a:off x="4057651" y="955260"/>
            <a:ext cx="4049486" cy="391065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Kekurangan</a:t>
            </a:r>
            <a:endParaRPr sz="1800"/>
          </a:p>
          <a:p>
            <a:pPr marL="0" lvl="0" indent="0" algn="l" rtl="0">
              <a:spcBef>
                <a:spcPts val="1000"/>
              </a:spcBef>
              <a:spcAft>
                <a:spcPts val="0"/>
              </a:spcAft>
              <a:buNone/>
            </a:pPr>
            <a:r>
              <a:rPr lang="en" sz="1800"/>
              <a:t>Memerlukan biaya yang lebih besar untuk membangun infrastruktur jaringan</a:t>
            </a:r>
            <a:endParaRPr sz="1800"/>
          </a:p>
          <a:p>
            <a:pPr marL="0" lvl="0" indent="0" algn="l" rtl="0">
              <a:spcBef>
                <a:spcPts val="1000"/>
              </a:spcBef>
              <a:spcAft>
                <a:spcPts val="0"/>
              </a:spcAft>
              <a:buNone/>
            </a:pPr>
            <a:r>
              <a:rPr lang="en" sz="1800"/>
              <a:t>Manajemen kabel untuk menjangkau semua lokasi</a:t>
            </a:r>
            <a:endParaRPr sz="1800"/>
          </a:p>
          <a:p>
            <a:pPr marL="0" lvl="0" indent="0" algn="l" rtl="0">
              <a:spcBef>
                <a:spcPts val="1000"/>
              </a:spcBef>
              <a:spcAft>
                <a:spcPts val="0"/>
              </a:spcAft>
              <a:buNone/>
            </a:pPr>
            <a:r>
              <a:rPr lang="en" sz="1800"/>
              <a:t>Jaringan dengan kabel memerlukan lebih banyak perangkat jaringan seperti switch</a:t>
            </a:r>
            <a:endParaRPr sz="1800"/>
          </a:p>
          <a:p>
            <a:pPr marL="0" lvl="0" indent="0" algn="l" rtl="0">
              <a:spcBef>
                <a:spcPts val="1000"/>
              </a:spcBef>
              <a:spcAft>
                <a:spcPts val="1000"/>
              </a:spcAft>
              <a:buNone/>
            </a:pPr>
            <a:r>
              <a:rPr lang="en" sz="1800"/>
              <a:t>Jaringan dengan kabel tidak bisa digunakan untuk menghubungkan ponsel pintar</a:t>
            </a:r>
            <a:endParaRPr sz="1800"/>
          </a:p>
        </p:txBody>
      </p:sp>
      <p:sp>
        <p:nvSpPr>
          <p:cNvPr id="409" name="Google Shape;409;p4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6" name="Google Shape;416;p42"/>
          <p:cNvSpPr txBox="1">
            <a:spLocks noGrp="1"/>
          </p:cNvSpPr>
          <p:nvPr>
            <p:ph type="title"/>
          </p:nvPr>
        </p:nvSpPr>
        <p:spPr>
          <a:xfrm>
            <a:off x="785404" y="277585"/>
            <a:ext cx="6986996" cy="76149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a:t>Kelebihan Dan kekurangan jaringan nirkabel</a:t>
            </a:r>
            <a:endParaRPr b="1"/>
          </a:p>
        </p:txBody>
      </p:sp>
      <p:sp>
        <p:nvSpPr>
          <p:cNvPr id="415" name="Google Shape;415;p42"/>
          <p:cNvSpPr txBox="1">
            <a:spLocks noGrp="1"/>
          </p:cNvSpPr>
          <p:nvPr>
            <p:ph type="body" idx="1"/>
          </p:nvPr>
        </p:nvSpPr>
        <p:spPr>
          <a:xfrm>
            <a:off x="883375" y="1506350"/>
            <a:ext cx="30027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a:t>Kelebihan</a:t>
            </a:r>
            <a:endParaRPr sz="1600"/>
          </a:p>
          <a:p>
            <a:pPr marL="0" lvl="0" indent="0" algn="l" rtl="0">
              <a:spcBef>
                <a:spcPts val="1000"/>
              </a:spcBef>
              <a:spcAft>
                <a:spcPts val="0"/>
              </a:spcAft>
              <a:buNone/>
            </a:pPr>
            <a:r>
              <a:rPr lang="en" sz="1600"/>
              <a:t>Kemudahan dalam menambahkan perangkat jaringan</a:t>
            </a:r>
            <a:endParaRPr sz="1600"/>
          </a:p>
          <a:p>
            <a:pPr marL="0" lvl="0" indent="0" algn="l" rtl="0">
              <a:spcBef>
                <a:spcPts val="1000"/>
              </a:spcBef>
              <a:spcAft>
                <a:spcPts val="0"/>
              </a:spcAft>
              <a:buNone/>
            </a:pPr>
            <a:r>
              <a:rPr lang="en" sz="1600"/>
              <a:t>Tidak membutuhkan perangkat jaringan (Switch) sebanyak jaringan kabel</a:t>
            </a:r>
            <a:endParaRPr sz="1600"/>
          </a:p>
          <a:p>
            <a:pPr marL="0" lvl="0" indent="0" algn="l" rtl="0">
              <a:spcBef>
                <a:spcPts val="1000"/>
              </a:spcBef>
              <a:spcAft>
                <a:spcPts val="1000"/>
              </a:spcAft>
              <a:buNone/>
            </a:pPr>
            <a:r>
              <a:rPr lang="en" sz="1600"/>
              <a:t>kemudahan dalam membangun infrastruktur jaringan</a:t>
            </a:r>
            <a:endParaRPr sz="1600"/>
          </a:p>
        </p:txBody>
      </p:sp>
      <p:sp>
        <p:nvSpPr>
          <p:cNvPr id="414" name="Google Shape;414;p42"/>
          <p:cNvSpPr txBox="1">
            <a:spLocks noGrp="1"/>
          </p:cNvSpPr>
          <p:nvPr>
            <p:ph type="body" idx="2"/>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a:t>Kekurangan</a:t>
            </a:r>
            <a:endParaRPr sz="1600"/>
          </a:p>
          <a:p>
            <a:pPr marL="0" lvl="0" indent="0" algn="l" rtl="0">
              <a:spcBef>
                <a:spcPts val="1000"/>
              </a:spcBef>
              <a:spcAft>
                <a:spcPts val="0"/>
              </a:spcAft>
              <a:buNone/>
            </a:pPr>
            <a:r>
              <a:rPr lang="en" sz="1600"/>
              <a:t>Sinyal wifi atau radio dapat dengan mudah dibajak</a:t>
            </a:r>
            <a:endParaRPr sz="1600"/>
          </a:p>
          <a:p>
            <a:pPr marL="0" lvl="0" indent="0" algn="l" rtl="0">
              <a:spcBef>
                <a:spcPts val="1000"/>
              </a:spcBef>
              <a:spcAft>
                <a:spcPts val="1000"/>
              </a:spcAft>
              <a:buNone/>
            </a:pPr>
            <a:r>
              <a:rPr lang="en" sz="1600"/>
              <a:t>Sinyal wifi atau radio dapat berinterferensi dengan perangkat pemancar jaringan nirkabel lainnya sehingga menyebabkan turunnya kualitas dan kecepatan transfer data dalam jaringan.</a:t>
            </a:r>
            <a:endParaRPr sz="1600"/>
          </a:p>
        </p:txBody>
      </p:sp>
      <p:sp>
        <p:nvSpPr>
          <p:cNvPr id="417" name="Google Shape;417;p4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3"/>
          <p:cNvSpPr txBox="1">
            <a:spLocks noGrp="1"/>
          </p:cNvSpPr>
          <p:nvPr>
            <p:ph type="ctrTitle"/>
          </p:nvPr>
        </p:nvSpPr>
        <p:spPr>
          <a:xfrm>
            <a:off x="1773500" y="2361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latin typeface="Modern Love" panose="04090805081005020601" pitchFamily="82" charset="0"/>
              </a:rPr>
              <a:t>Jaringan di sekitar kita</a:t>
            </a:r>
            <a:endParaRPr>
              <a:latin typeface="Modern Love" panose="04090805081005020601" pitchFamily="82" charset="0"/>
            </a:endParaRPr>
          </a:p>
        </p:txBody>
      </p:sp>
      <p:sp>
        <p:nvSpPr>
          <p:cNvPr id="423" name="Google Shape;423;p43"/>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a:solidFill>
                  <a:schemeClr val="dk1"/>
                </a:solidFill>
                <a:latin typeface="Modern Love" panose="04090805081005020601" pitchFamily="82" charset="0"/>
                <a:ea typeface="Amatic SC"/>
                <a:cs typeface="Amatic SC"/>
                <a:sym typeface="Amatic SC"/>
              </a:rPr>
              <a:t>3</a:t>
            </a:r>
            <a:endParaRPr sz="7200" b="1">
              <a:solidFill>
                <a:schemeClr val="dk1"/>
              </a:solidFill>
              <a:latin typeface="Modern Love" panose="04090805081005020601" pitchFamily="82" charset="0"/>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a:spLocks noGrp="1"/>
          </p:cNvSpPr>
          <p:nvPr>
            <p:ph type="body" idx="1"/>
          </p:nvPr>
        </p:nvSpPr>
        <p:spPr>
          <a:xfrm>
            <a:off x="996044" y="1186825"/>
            <a:ext cx="6278336" cy="2769900"/>
          </a:xfrm>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a:t>Apa yang kalian ketahui tentang jaringan komputer?</a:t>
            </a:r>
            <a:endParaRPr/>
          </a:p>
        </p:txBody>
      </p:sp>
      <p:sp>
        <p:nvSpPr>
          <p:cNvPr id="214" name="Google Shape;214;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4"/>
          <p:cNvSpPr txBox="1">
            <a:spLocks noGrp="1"/>
          </p:cNvSpPr>
          <p:nvPr>
            <p:ph type="body" idx="1"/>
          </p:nvPr>
        </p:nvSpPr>
        <p:spPr>
          <a:xfrm>
            <a:off x="1301375" y="1186800"/>
            <a:ext cx="7002600" cy="27699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a:t>Tahukah kalian ternyata konsep jaringan sangat erat dalam keseharian kita?</a:t>
            </a:r>
            <a:endParaRPr/>
          </a:p>
        </p:txBody>
      </p:sp>
      <p:sp>
        <p:nvSpPr>
          <p:cNvPr id="429" name="Google Shape;429;p4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45"/>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Pan (personal area network)</a:t>
            </a:r>
            <a:endParaRPr/>
          </a:p>
        </p:txBody>
      </p:sp>
      <p:sp>
        <p:nvSpPr>
          <p:cNvPr id="434" name="Google Shape;434;p45"/>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Jaringan yang menghubungkan perangkat pribadi dalam ruang lingkup yang dekat (kurang dari 10 meter dalam ruangan yang sama)</a:t>
            </a:r>
            <a:endParaRPr sz="1800"/>
          </a:p>
          <a:p>
            <a:pPr lvl="0" algn="l" rtl="0">
              <a:spcBef>
                <a:spcPts val="1000"/>
              </a:spcBef>
              <a:spcAft>
                <a:spcPts val="0"/>
              </a:spcAft>
              <a:buSzPts val="2200"/>
              <a:buFont typeface="Wingdings" panose="05000000000000000000" pitchFamily="2" charset="2"/>
              <a:buChar char="Ø"/>
            </a:pPr>
            <a:r>
              <a:rPr lang="en" sz="1800"/>
              <a:t>Mouse dan keyboard nirkabel</a:t>
            </a:r>
            <a:endParaRPr sz="1800"/>
          </a:p>
          <a:p>
            <a:pPr lvl="0" algn="l" rtl="0">
              <a:spcBef>
                <a:spcPts val="0"/>
              </a:spcBef>
              <a:spcAft>
                <a:spcPts val="0"/>
              </a:spcAft>
              <a:buSzPts val="2200"/>
              <a:buFont typeface="Wingdings" panose="05000000000000000000" pitchFamily="2" charset="2"/>
              <a:buChar char="Ø"/>
            </a:pPr>
            <a:r>
              <a:rPr lang="en" sz="1800"/>
              <a:t>Headset dan speaker nirkabel</a:t>
            </a:r>
            <a:endParaRPr sz="1800"/>
          </a:p>
        </p:txBody>
      </p:sp>
      <p:sp>
        <p:nvSpPr>
          <p:cNvPr id="436" name="Google Shape;436;p4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46"/>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LAN (Local Area Network)</a:t>
            </a:r>
            <a:endParaRPr/>
          </a:p>
        </p:txBody>
      </p:sp>
      <p:sp>
        <p:nvSpPr>
          <p:cNvPr id="441" name="Google Shape;441;p46"/>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Jaringan yang menghubungkan perangkat dalam ruang lingkup 1 area seperti rumah dan kantor </a:t>
            </a:r>
            <a:endParaRPr sz="1800"/>
          </a:p>
          <a:p>
            <a:pPr lvl="0" algn="l" rtl="0">
              <a:spcBef>
                <a:spcPts val="1000"/>
              </a:spcBef>
              <a:spcAft>
                <a:spcPts val="0"/>
              </a:spcAft>
              <a:buSzPts val="2200"/>
              <a:buFont typeface="Wingdings" panose="05000000000000000000" pitchFamily="2" charset="2"/>
              <a:buChar char="Ø"/>
            </a:pPr>
            <a:r>
              <a:rPr lang="en" sz="1800"/>
              <a:t>WIFI rumah atau kantor</a:t>
            </a:r>
            <a:endParaRPr sz="1800"/>
          </a:p>
          <a:p>
            <a:pPr lvl="0" algn="l" rtl="0">
              <a:spcBef>
                <a:spcPts val="0"/>
              </a:spcBef>
              <a:spcAft>
                <a:spcPts val="0"/>
              </a:spcAft>
              <a:buSzPts val="2200"/>
              <a:buFont typeface="Wingdings" panose="05000000000000000000" pitchFamily="2" charset="2"/>
              <a:buChar char="Ø"/>
            </a:pPr>
            <a:r>
              <a:rPr lang="en" sz="1800"/>
              <a:t>Interkom</a:t>
            </a:r>
            <a:endParaRPr sz="1800"/>
          </a:p>
          <a:p>
            <a:pPr lvl="0" algn="l" rtl="0">
              <a:spcBef>
                <a:spcPts val="0"/>
              </a:spcBef>
              <a:spcAft>
                <a:spcPts val="0"/>
              </a:spcAft>
              <a:buSzPts val="2200"/>
              <a:buFont typeface="Wingdings" panose="05000000000000000000" pitchFamily="2" charset="2"/>
              <a:buChar char="Ø"/>
            </a:pPr>
            <a:r>
              <a:rPr lang="en" sz="1800"/>
              <a:t>Printer dalam jaringan </a:t>
            </a:r>
            <a:endParaRPr sz="1800"/>
          </a:p>
          <a:p>
            <a:pPr lvl="0" algn="l" rtl="0">
              <a:spcBef>
                <a:spcPts val="0"/>
              </a:spcBef>
              <a:spcAft>
                <a:spcPts val="0"/>
              </a:spcAft>
              <a:buSzPts val="2200"/>
              <a:buFont typeface="Wingdings" panose="05000000000000000000" pitchFamily="2" charset="2"/>
              <a:buChar char="Ø"/>
            </a:pPr>
            <a:r>
              <a:rPr lang="en" sz="1800"/>
              <a:t>Mesin absensi</a:t>
            </a:r>
            <a:endParaRPr sz="1800"/>
          </a:p>
        </p:txBody>
      </p:sp>
      <p:sp>
        <p:nvSpPr>
          <p:cNvPr id="443" name="Google Shape;443;p4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p4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WAN (Wide Area Network)</a:t>
            </a:r>
            <a:endParaRPr/>
          </a:p>
        </p:txBody>
      </p:sp>
      <p:sp>
        <p:nvSpPr>
          <p:cNvPr id="448" name="Google Shape;448;p47"/>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Jaringan yang menghubungkan perangkat dalam ruang lingkup area yang lebih besar seperti kota bahkan negara </a:t>
            </a:r>
            <a:endParaRPr sz="2000"/>
          </a:p>
          <a:p>
            <a:pPr lvl="0" algn="l" rtl="0">
              <a:spcBef>
                <a:spcPts val="1000"/>
              </a:spcBef>
              <a:spcAft>
                <a:spcPts val="0"/>
              </a:spcAft>
              <a:buSzPts val="2200"/>
              <a:buFont typeface="Wingdings" panose="05000000000000000000" pitchFamily="2" charset="2"/>
              <a:buChar char="Ø"/>
            </a:pPr>
            <a:r>
              <a:rPr lang="en" sz="2000"/>
              <a:t>Radio</a:t>
            </a:r>
            <a:endParaRPr sz="2000"/>
          </a:p>
          <a:p>
            <a:pPr lvl="0" algn="l" rtl="0">
              <a:spcBef>
                <a:spcPts val="0"/>
              </a:spcBef>
              <a:spcAft>
                <a:spcPts val="0"/>
              </a:spcAft>
              <a:buSzPts val="2200"/>
              <a:buFont typeface="Wingdings" panose="05000000000000000000" pitchFamily="2" charset="2"/>
              <a:buChar char="Ø"/>
            </a:pPr>
            <a:r>
              <a:rPr lang="en" sz="2000"/>
              <a:t>Jaringan Telekomunikasi</a:t>
            </a:r>
            <a:endParaRPr sz="2000"/>
          </a:p>
          <a:p>
            <a:pPr lvl="0" algn="l" rtl="0">
              <a:spcBef>
                <a:spcPts val="0"/>
              </a:spcBef>
              <a:spcAft>
                <a:spcPts val="0"/>
              </a:spcAft>
              <a:buSzPts val="2200"/>
              <a:buFont typeface="Wingdings" panose="05000000000000000000" pitchFamily="2" charset="2"/>
              <a:buChar char="Ø"/>
            </a:pPr>
            <a:r>
              <a:rPr lang="en" sz="2000"/>
              <a:t>Jaringan listrik, air dan transportasi</a:t>
            </a:r>
            <a:endParaRPr sz="2000"/>
          </a:p>
          <a:p>
            <a:pPr lvl="0" algn="l" rtl="0">
              <a:spcBef>
                <a:spcPts val="0"/>
              </a:spcBef>
              <a:spcAft>
                <a:spcPts val="0"/>
              </a:spcAft>
              <a:buSzPts val="2200"/>
              <a:buFont typeface="Wingdings" panose="05000000000000000000" pitchFamily="2" charset="2"/>
              <a:buChar char="Ø"/>
            </a:pPr>
            <a:r>
              <a:rPr lang="en" sz="2000"/>
              <a:t>Internet</a:t>
            </a:r>
            <a:endParaRPr sz="2000"/>
          </a:p>
        </p:txBody>
      </p:sp>
      <p:sp>
        <p:nvSpPr>
          <p:cNvPr id="450" name="Google Shape;450;p4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6" name="Google Shape;456;p48"/>
          <p:cNvSpPr txBox="1">
            <a:spLocks noGrp="1"/>
          </p:cNvSpPr>
          <p:nvPr>
            <p:ph type="title"/>
          </p:nvPr>
        </p:nvSpPr>
        <p:spPr>
          <a:xfrm>
            <a:off x="547525" y="395947"/>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Latihan</a:t>
            </a:r>
            <a:endParaRPr/>
          </a:p>
        </p:txBody>
      </p:sp>
      <p:sp>
        <p:nvSpPr>
          <p:cNvPr id="455" name="Google Shape;455;p48"/>
          <p:cNvSpPr txBox="1">
            <a:spLocks noGrp="1"/>
          </p:cNvSpPr>
          <p:nvPr>
            <p:ph type="body" idx="1"/>
          </p:nvPr>
        </p:nvSpPr>
        <p:spPr>
          <a:xfrm>
            <a:off x="547525" y="1024262"/>
            <a:ext cx="6426300" cy="625649"/>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1800"/>
              <a:t>Identifikasi pengkategorian (PAN, LAN, WAN)pada objek objek berikut:</a:t>
            </a:r>
            <a:endParaRPr sz="1800"/>
          </a:p>
        </p:txBody>
      </p:sp>
      <p:sp>
        <p:nvSpPr>
          <p:cNvPr id="457" name="Google Shape;457;p4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pic>
        <p:nvPicPr>
          <p:cNvPr id="458" name="Google Shape;458;p48"/>
          <p:cNvPicPr preferRelativeResize="0"/>
          <p:nvPr/>
        </p:nvPicPr>
        <p:blipFill>
          <a:blip r:embed="rId3">
            <a:alphaModFix/>
          </a:blip>
          <a:stretch>
            <a:fillRect/>
          </a:stretch>
        </p:blipFill>
        <p:spPr>
          <a:xfrm>
            <a:off x="547525" y="1903824"/>
            <a:ext cx="850351" cy="1133476"/>
          </a:xfrm>
          <a:prstGeom prst="rect">
            <a:avLst/>
          </a:prstGeom>
          <a:noFill/>
          <a:ln>
            <a:noFill/>
          </a:ln>
        </p:spPr>
      </p:pic>
      <p:sp>
        <p:nvSpPr>
          <p:cNvPr id="459" name="Google Shape;459;p48"/>
          <p:cNvSpPr txBox="1"/>
          <p:nvPr/>
        </p:nvSpPr>
        <p:spPr>
          <a:xfrm>
            <a:off x="308350" y="3037300"/>
            <a:ext cx="13287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Tower sinyal komunikasi</a:t>
            </a:r>
            <a:endParaRPr sz="1600">
              <a:latin typeface="Nunito"/>
              <a:ea typeface="Nunito"/>
              <a:cs typeface="Nunito"/>
              <a:sym typeface="Nunito"/>
            </a:endParaRPr>
          </a:p>
        </p:txBody>
      </p:sp>
      <p:pic>
        <p:nvPicPr>
          <p:cNvPr id="460" name="Google Shape;460;p48">
            <a:hlinkClick r:id="rId4"/>
          </p:cNvPr>
          <p:cNvPicPr preferRelativeResize="0"/>
          <p:nvPr/>
        </p:nvPicPr>
        <p:blipFill>
          <a:blip r:embed="rId5">
            <a:alphaModFix/>
          </a:blip>
          <a:stretch>
            <a:fillRect/>
          </a:stretch>
        </p:blipFill>
        <p:spPr>
          <a:xfrm>
            <a:off x="1796575" y="1903825"/>
            <a:ext cx="753058" cy="1133477"/>
          </a:xfrm>
          <a:prstGeom prst="rect">
            <a:avLst/>
          </a:prstGeom>
          <a:noFill/>
          <a:ln>
            <a:noFill/>
          </a:ln>
        </p:spPr>
      </p:pic>
      <p:sp>
        <p:nvSpPr>
          <p:cNvPr id="461" name="Google Shape;461;p48"/>
          <p:cNvSpPr txBox="1"/>
          <p:nvPr/>
        </p:nvSpPr>
        <p:spPr>
          <a:xfrm>
            <a:off x="1747850" y="3037300"/>
            <a:ext cx="8505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Smart watch</a:t>
            </a:r>
            <a:endParaRPr sz="1600">
              <a:latin typeface="Nunito"/>
              <a:ea typeface="Nunito"/>
              <a:cs typeface="Nunito"/>
              <a:sym typeface="Nunito"/>
            </a:endParaRPr>
          </a:p>
        </p:txBody>
      </p:sp>
      <p:pic>
        <p:nvPicPr>
          <p:cNvPr id="462" name="Google Shape;462;p48">
            <a:hlinkClick r:id="rId6"/>
          </p:cNvPr>
          <p:cNvPicPr preferRelativeResize="0"/>
          <p:nvPr/>
        </p:nvPicPr>
        <p:blipFill>
          <a:blip r:embed="rId7">
            <a:alphaModFix/>
          </a:blip>
          <a:stretch>
            <a:fillRect/>
          </a:stretch>
        </p:blipFill>
        <p:spPr>
          <a:xfrm>
            <a:off x="2709150" y="1903825"/>
            <a:ext cx="1511299" cy="1133474"/>
          </a:xfrm>
          <a:prstGeom prst="rect">
            <a:avLst/>
          </a:prstGeom>
          <a:noFill/>
          <a:ln>
            <a:noFill/>
          </a:ln>
        </p:spPr>
      </p:pic>
      <p:sp>
        <p:nvSpPr>
          <p:cNvPr id="463" name="Google Shape;463;p48"/>
          <p:cNvSpPr txBox="1"/>
          <p:nvPr/>
        </p:nvSpPr>
        <p:spPr>
          <a:xfrm>
            <a:off x="2800450" y="3037300"/>
            <a:ext cx="13287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CCTV dalam kota</a:t>
            </a:r>
            <a:endParaRPr sz="1600">
              <a:latin typeface="Nunito"/>
              <a:ea typeface="Nunito"/>
              <a:cs typeface="Nunito"/>
              <a:sym typeface="Nunito"/>
            </a:endParaRPr>
          </a:p>
        </p:txBody>
      </p:sp>
      <p:pic>
        <p:nvPicPr>
          <p:cNvPr id="464" name="Google Shape;464;p48">
            <a:hlinkClick r:id="rId8"/>
          </p:cNvPr>
          <p:cNvPicPr preferRelativeResize="0"/>
          <p:nvPr/>
        </p:nvPicPr>
        <p:blipFill>
          <a:blip r:embed="rId9">
            <a:alphaModFix/>
          </a:blip>
          <a:stretch>
            <a:fillRect/>
          </a:stretch>
        </p:blipFill>
        <p:spPr>
          <a:xfrm>
            <a:off x="4345650" y="1903825"/>
            <a:ext cx="1511301" cy="1134306"/>
          </a:xfrm>
          <a:prstGeom prst="rect">
            <a:avLst/>
          </a:prstGeom>
          <a:noFill/>
          <a:ln>
            <a:noFill/>
          </a:ln>
        </p:spPr>
      </p:pic>
      <p:sp>
        <p:nvSpPr>
          <p:cNvPr id="465" name="Google Shape;465;p48"/>
          <p:cNvSpPr txBox="1"/>
          <p:nvPr/>
        </p:nvSpPr>
        <p:spPr>
          <a:xfrm>
            <a:off x="4676050" y="3037300"/>
            <a:ext cx="8505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Hub / Switch</a:t>
            </a:r>
            <a:endParaRPr sz="1600">
              <a:latin typeface="Nunito"/>
              <a:ea typeface="Nunito"/>
              <a:cs typeface="Nunito"/>
              <a:sym typeface="Nunito"/>
            </a:endParaRPr>
          </a:p>
        </p:txBody>
      </p:sp>
      <p:pic>
        <p:nvPicPr>
          <p:cNvPr id="466" name="Google Shape;466;p48">
            <a:hlinkClick r:id="rId10"/>
          </p:cNvPr>
          <p:cNvPicPr preferRelativeResize="0"/>
          <p:nvPr/>
        </p:nvPicPr>
        <p:blipFill>
          <a:blip r:embed="rId11">
            <a:alphaModFix/>
          </a:blip>
          <a:stretch>
            <a:fillRect/>
          </a:stretch>
        </p:blipFill>
        <p:spPr>
          <a:xfrm>
            <a:off x="5982150" y="1903825"/>
            <a:ext cx="1134301" cy="1134301"/>
          </a:xfrm>
          <a:prstGeom prst="rect">
            <a:avLst/>
          </a:prstGeom>
          <a:noFill/>
          <a:ln>
            <a:noFill/>
          </a:ln>
        </p:spPr>
      </p:pic>
      <p:sp>
        <p:nvSpPr>
          <p:cNvPr id="467" name="Google Shape;467;p48"/>
          <p:cNvSpPr txBox="1"/>
          <p:nvPr/>
        </p:nvSpPr>
        <p:spPr>
          <a:xfrm>
            <a:off x="6124050" y="3037300"/>
            <a:ext cx="8505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GPS</a:t>
            </a:r>
            <a:endParaRPr sz="1600">
              <a:latin typeface="Nunito"/>
              <a:ea typeface="Nunito"/>
              <a:cs typeface="Nunito"/>
              <a:sym typeface="Nunito"/>
            </a:endParaRPr>
          </a:p>
        </p:txBody>
      </p:sp>
      <p:pic>
        <p:nvPicPr>
          <p:cNvPr id="468" name="Google Shape;468;p48">
            <a:hlinkClick r:id="rId12"/>
          </p:cNvPr>
          <p:cNvPicPr preferRelativeResize="0"/>
          <p:nvPr/>
        </p:nvPicPr>
        <p:blipFill>
          <a:blip r:embed="rId13">
            <a:alphaModFix/>
          </a:blip>
          <a:stretch>
            <a:fillRect/>
          </a:stretch>
        </p:blipFill>
        <p:spPr>
          <a:xfrm>
            <a:off x="7241650" y="1903400"/>
            <a:ext cx="1511301" cy="1134311"/>
          </a:xfrm>
          <a:prstGeom prst="rect">
            <a:avLst/>
          </a:prstGeom>
          <a:noFill/>
          <a:ln>
            <a:noFill/>
          </a:ln>
        </p:spPr>
      </p:pic>
      <p:sp>
        <p:nvSpPr>
          <p:cNvPr id="469" name="Google Shape;469;p48"/>
          <p:cNvSpPr txBox="1"/>
          <p:nvPr/>
        </p:nvSpPr>
        <p:spPr>
          <a:xfrm>
            <a:off x="7461500" y="3037300"/>
            <a:ext cx="10716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Jaringan Sekolah</a:t>
            </a:r>
            <a:endParaRPr sz="1600">
              <a:latin typeface="Nunito"/>
              <a:ea typeface="Nunito"/>
              <a:cs typeface="Nunito"/>
              <a:sym typeface="Nun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Google Shape;475;p49"/>
          <p:cNvSpPr txBox="1">
            <a:spLocks noGrp="1"/>
          </p:cNvSpPr>
          <p:nvPr>
            <p:ph type="title"/>
          </p:nvPr>
        </p:nvSpPr>
        <p:spPr>
          <a:xfrm>
            <a:off x="308350" y="140701"/>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Latihan (Jawaban)</a:t>
            </a:r>
            <a:endParaRPr/>
          </a:p>
        </p:txBody>
      </p:sp>
      <p:sp>
        <p:nvSpPr>
          <p:cNvPr id="474" name="Google Shape;474;p49"/>
          <p:cNvSpPr txBox="1">
            <a:spLocks noGrp="1"/>
          </p:cNvSpPr>
          <p:nvPr>
            <p:ph type="body" idx="1"/>
          </p:nvPr>
        </p:nvSpPr>
        <p:spPr>
          <a:xfrm>
            <a:off x="308350" y="865775"/>
            <a:ext cx="6426300" cy="608018"/>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1600"/>
              <a:t>Identifikasi pengkategorian (PAN, LAN, WAN)pada objek objek berikut:</a:t>
            </a:r>
            <a:endParaRPr sz="1600"/>
          </a:p>
        </p:txBody>
      </p:sp>
      <p:sp>
        <p:nvSpPr>
          <p:cNvPr id="476" name="Google Shape;476;p4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pic>
        <p:nvPicPr>
          <p:cNvPr id="477" name="Google Shape;477;p49"/>
          <p:cNvPicPr preferRelativeResize="0"/>
          <p:nvPr/>
        </p:nvPicPr>
        <p:blipFill>
          <a:blip r:embed="rId3">
            <a:alphaModFix/>
          </a:blip>
          <a:stretch>
            <a:fillRect/>
          </a:stretch>
        </p:blipFill>
        <p:spPr>
          <a:xfrm>
            <a:off x="547525" y="1903824"/>
            <a:ext cx="850351" cy="1133476"/>
          </a:xfrm>
          <a:prstGeom prst="rect">
            <a:avLst/>
          </a:prstGeom>
          <a:noFill/>
          <a:ln>
            <a:noFill/>
          </a:ln>
        </p:spPr>
      </p:pic>
      <p:sp>
        <p:nvSpPr>
          <p:cNvPr id="478" name="Google Shape;478;p49"/>
          <p:cNvSpPr txBox="1"/>
          <p:nvPr/>
        </p:nvSpPr>
        <p:spPr>
          <a:xfrm>
            <a:off x="308350" y="3037300"/>
            <a:ext cx="13287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Tower sinyal komunikasi</a:t>
            </a:r>
            <a:endParaRPr sz="1600">
              <a:latin typeface="Nunito"/>
              <a:ea typeface="Nunito"/>
              <a:cs typeface="Nunito"/>
              <a:sym typeface="Nunito"/>
            </a:endParaRPr>
          </a:p>
        </p:txBody>
      </p:sp>
      <p:pic>
        <p:nvPicPr>
          <p:cNvPr id="479" name="Google Shape;479;p49">
            <a:hlinkClick r:id="rId4"/>
          </p:cNvPr>
          <p:cNvPicPr preferRelativeResize="0"/>
          <p:nvPr/>
        </p:nvPicPr>
        <p:blipFill>
          <a:blip r:embed="rId5">
            <a:alphaModFix/>
          </a:blip>
          <a:stretch>
            <a:fillRect/>
          </a:stretch>
        </p:blipFill>
        <p:spPr>
          <a:xfrm>
            <a:off x="1796575" y="1903825"/>
            <a:ext cx="753058" cy="1133477"/>
          </a:xfrm>
          <a:prstGeom prst="rect">
            <a:avLst/>
          </a:prstGeom>
          <a:noFill/>
          <a:ln>
            <a:noFill/>
          </a:ln>
        </p:spPr>
      </p:pic>
      <p:sp>
        <p:nvSpPr>
          <p:cNvPr id="480" name="Google Shape;480;p49"/>
          <p:cNvSpPr txBox="1"/>
          <p:nvPr/>
        </p:nvSpPr>
        <p:spPr>
          <a:xfrm>
            <a:off x="1747850" y="3037300"/>
            <a:ext cx="8505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Smart watch</a:t>
            </a:r>
            <a:endParaRPr sz="1600">
              <a:latin typeface="Nunito"/>
              <a:ea typeface="Nunito"/>
              <a:cs typeface="Nunito"/>
              <a:sym typeface="Nunito"/>
            </a:endParaRPr>
          </a:p>
        </p:txBody>
      </p:sp>
      <p:pic>
        <p:nvPicPr>
          <p:cNvPr id="481" name="Google Shape;481;p49">
            <a:hlinkClick r:id="rId6"/>
          </p:cNvPr>
          <p:cNvPicPr preferRelativeResize="0"/>
          <p:nvPr/>
        </p:nvPicPr>
        <p:blipFill>
          <a:blip r:embed="rId7">
            <a:alphaModFix/>
          </a:blip>
          <a:stretch>
            <a:fillRect/>
          </a:stretch>
        </p:blipFill>
        <p:spPr>
          <a:xfrm>
            <a:off x="2709150" y="1903825"/>
            <a:ext cx="1511299" cy="1133474"/>
          </a:xfrm>
          <a:prstGeom prst="rect">
            <a:avLst/>
          </a:prstGeom>
          <a:noFill/>
          <a:ln>
            <a:noFill/>
          </a:ln>
        </p:spPr>
      </p:pic>
      <p:sp>
        <p:nvSpPr>
          <p:cNvPr id="482" name="Google Shape;482;p49"/>
          <p:cNvSpPr txBox="1"/>
          <p:nvPr/>
        </p:nvSpPr>
        <p:spPr>
          <a:xfrm>
            <a:off x="2800450" y="3037300"/>
            <a:ext cx="13287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CCTV dalam kota</a:t>
            </a:r>
            <a:endParaRPr sz="1600">
              <a:latin typeface="Nunito"/>
              <a:ea typeface="Nunito"/>
              <a:cs typeface="Nunito"/>
              <a:sym typeface="Nunito"/>
            </a:endParaRPr>
          </a:p>
        </p:txBody>
      </p:sp>
      <p:pic>
        <p:nvPicPr>
          <p:cNvPr id="483" name="Google Shape;483;p49">
            <a:hlinkClick r:id="rId8"/>
          </p:cNvPr>
          <p:cNvPicPr preferRelativeResize="0"/>
          <p:nvPr/>
        </p:nvPicPr>
        <p:blipFill>
          <a:blip r:embed="rId9">
            <a:alphaModFix/>
          </a:blip>
          <a:stretch>
            <a:fillRect/>
          </a:stretch>
        </p:blipFill>
        <p:spPr>
          <a:xfrm>
            <a:off x="4345650" y="1903825"/>
            <a:ext cx="1511301" cy="1134306"/>
          </a:xfrm>
          <a:prstGeom prst="rect">
            <a:avLst/>
          </a:prstGeom>
          <a:noFill/>
          <a:ln>
            <a:noFill/>
          </a:ln>
        </p:spPr>
      </p:pic>
      <p:sp>
        <p:nvSpPr>
          <p:cNvPr id="484" name="Google Shape;484;p49"/>
          <p:cNvSpPr txBox="1"/>
          <p:nvPr/>
        </p:nvSpPr>
        <p:spPr>
          <a:xfrm>
            <a:off x="4676050" y="3037300"/>
            <a:ext cx="8505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Hub / Switch</a:t>
            </a:r>
            <a:endParaRPr sz="1600">
              <a:latin typeface="Nunito"/>
              <a:ea typeface="Nunito"/>
              <a:cs typeface="Nunito"/>
              <a:sym typeface="Nunito"/>
            </a:endParaRPr>
          </a:p>
        </p:txBody>
      </p:sp>
      <p:pic>
        <p:nvPicPr>
          <p:cNvPr id="485" name="Google Shape;485;p49">
            <a:hlinkClick r:id="rId10"/>
          </p:cNvPr>
          <p:cNvPicPr preferRelativeResize="0"/>
          <p:nvPr/>
        </p:nvPicPr>
        <p:blipFill>
          <a:blip r:embed="rId11">
            <a:alphaModFix/>
          </a:blip>
          <a:stretch>
            <a:fillRect/>
          </a:stretch>
        </p:blipFill>
        <p:spPr>
          <a:xfrm>
            <a:off x="5982150" y="1903825"/>
            <a:ext cx="1134301" cy="1134301"/>
          </a:xfrm>
          <a:prstGeom prst="rect">
            <a:avLst/>
          </a:prstGeom>
          <a:noFill/>
          <a:ln>
            <a:noFill/>
          </a:ln>
        </p:spPr>
      </p:pic>
      <p:sp>
        <p:nvSpPr>
          <p:cNvPr id="486" name="Google Shape;486;p49"/>
          <p:cNvSpPr txBox="1"/>
          <p:nvPr/>
        </p:nvSpPr>
        <p:spPr>
          <a:xfrm>
            <a:off x="6124050" y="3037300"/>
            <a:ext cx="8505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GPS</a:t>
            </a:r>
            <a:endParaRPr sz="1600">
              <a:latin typeface="Nunito"/>
              <a:ea typeface="Nunito"/>
              <a:cs typeface="Nunito"/>
              <a:sym typeface="Nunito"/>
            </a:endParaRPr>
          </a:p>
        </p:txBody>
      </p:sp>
      <p:pic>
        <p:nvPicPr>
          <p:cNvPr id="487" name="Google Shape;487;p49">
            <a:hlinkClick r:id="rId12"/>
          </p:cNvPr>
          <p:cNvPicPr preferRelativeResize="0"/>
          <p:nvPr/>
        </p:nvPicPr>
        <p:blipFill>
          <a:blip r:embed="rId13">
            <a:alphaModFix/>
          </a:blip>
          <a:stretch>
            <a:fillRect/>
          </a:stretch>
        </p:blipFill>
        <p:spPr>
          <a:xfrm>
            <a:off x="7241650" y="1903400"/>
            <a:ext cx="1511301" cy="1134311"/>
          </a:xfrm>
          <a:prstGeom prst="rect">
            <a:avLst/>
          </a:prstGeom>
          <a:noFill/>
          <a:ln>
            <a:noFill/>
          </a:ln>
        </p:spPr>
      </p:pic>
      <p:sp>
        <p:nvSpPr>
          <p:cNvPr id="488" name="Google Shape;488;p49"/>
          <p:cNvSpPr txBox="1"/>
          <p:nvPr/>
        </p:nvSpPr>
        <p:spPr>
          <a:xfrm>
            <a:off x="7461500" y="3037300"/>
            <a:ext cx="10716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Nunito"/>
                <a:ea typeface="Nunito"/>
                <a:cs typeface="Nunito"/>
                <a:sym typeface="Nunito"/>
              </a:rPr>
              <a:t>Jaringan Sekolah</a:t>
            </a:r>
            <a:endParaRPr sz="1600">
              <a:latin typeface="Nunito"/>
              <a:ea typeface="Nunito"/>
              <a:cs typeface="Nunito"/>
              <a:sym typeface="Nunito"/>
            </a:endParaRPr>
          </a:p>
        </p:txBody>
      </p:sp>
      <p:sp>
        <p:nvSpPr>
          <p:cNvPr id="489" name="Google Shape;489;p49"/>
          <p:cNvSpPr txBox="1"/>
          <p:nvPr/>
        </p:nvSpPr>
        <p:spPr>
          <a:xfrm>
            <a:off x="629599" y="4074175"/>
            <a:ext cx="624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Nunito"/>
                <a:ea typeface="Nunito"/>
                <a:cs typeface="Nunito"/>
                <a:sym typeface="Nunito"/>
              </a:rPr>
              <a:t>WAN</a:t>
            </a:r>
            <a:endParaRPr sz="1300" b="1">
              <a:latin typeface="Nunito"/>
              <a:ea typeface="Nunito"/>
              <a:cs typeface="Nunito"/>
              <a:sym typeface="Nunito"/>
            </a:endParaRPr>
          </a:p>
        </p:txBody>
      </p:sp>
      <p:sp>
        <p:nvSpPr>
          <p:cNvPr id="490" name="Google Shape;490;p49"/>
          <p:cNvSpPr txBox="1"/>
          <p:nvPr/>
        </p:nvSpPr>
        <p:spPr>
          <a:xfrm>
            <a:off x="1829999" y="4074175"/>
            <a:ext cx="624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Nunito"/>
                <a:ea typeface="Nunito"/>
                <a:cs typeface="Nunito"/>
                <a:sym typeface="Nunito"/>
              </a:rPr>
              <a:t>PAN</a:t>
            </a:r>
            <a:endParaRPr sz="1300" b="1">
              <a:latin typeface="Nunito"/>
              <a:ea typeface="Nunito"/>
              <a:cs typeface="Nunito"/>
              <a:sym typeface="Nunito"/>
            </a:endParaRPr>
          </a:p>
        </p:txBody>
      </p:sp>
      <p:sp>
        <p:nvSpPr>
          <p:cNvPr id="491" name="Google Shape;491;p49"/>
          <p:cNvSpPr txBox="1"/>
          <p:nvPr/>
        </p:nvSpPr>
        <p:spPr>
          <a:xfrm>
            <a:off x="3121699" y="4074175"/>
            <a:ext cx="624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Nunito"/>
                <a:ea typeface="Nunito"/>
                <a:cs typeface="Nunito"/>
                <a:sym typeface="Nunito"/>
              </a:rPr>
              <a:t>WAN</a:t>
            </a:r>
            <a:endParaRPr sz="1300" b="1">
              <a:latin typeface="Nunito"/>
              <a:ea typeface="Nunito"/>
              <a:cs typeface="Nunito"/>
              <a:sym typeface="Nunito"/>
            </a:endParaRPr>
          </a:p>
        </p:txBody>
      </p:sp>
      <p:sp>
        <p:nvSpPr>
          <p:cNvPr id="492" name="Google Shape;492;p49"/>
          <p:cNvSpPr txBox="1"/>
          <p:nvPr/>
        </p:nvSpPr>
        <p:spPr>
          <a:xfrm>
            <a:off x="4758199" y="4075000"/>
            <a:ext cx="624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Nunito"/>
                <a:ea typeface="Nunito"/>
                <a:cs typeface="Nunito"/>
                <a:sym typeface="Nunito"/>
              </a:rPr>
              <a:t>LAN</a:t>
            </a:r>
            <a:endParaRPr sz="1300" b="1">
              <a:latin typeface="Nunito"/>
              <a:ea typeface="Nunito"/>
              <a:cs typeface="Nunito"/>
              <a:sym typeface="Nunito"/>
            </a:endParaRPr>
          </a:p>
        </p:txBody>
      </p:sp>
      <p:sp>
        <p:nvSpPr>
          <p:cNvPr id="493" name="Google Shape;493;p49"/>
          <p:cNvSpPr txBox="1"/>
          <p:nvPr/>
        </p:nvSpPr>
        <p:spPr>
          <a:xfrm>
            <a:off x="6206199" y="4075000"/>
            <a:ext cx="624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Nunito"/>
                <a:ea typeface="Nunito"/>
                <a:cs typeface="Nunito"/>
                <a:sym typeface="Nunito"/>
              </a:rPr>
              <a:t>WAN</a:t>
            </a:r>
            <a:endParaRPr sz="1300" b="1">
              <a:latin typeface="Nunito"/>
              <a:ea typeface="Nunito"/>
              <a:cs typeface="Nunito"/>
              <a:sym typeface="Nunito"/>
            </a:endParaRPr>
          </a:p>
        </p:txBody>
      </p:sp>
      <p:sp>
        <p:nvSpPr>
          <p:cNvPr id="494" name="Google Shape;494;p49"/>
          <p:cNvSpPr txBox="1"/>
          <p:nvPr/>
        </p:nvSpPr>
        <p:spPr>
          <a:xfrm>
            <a:off x="7686399" y="4074175"/>
            <a:ext cx="624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Nunito"/>
                <a:ea typeface="Nunito"/>
                <a:cs typeface="Nunito"/>
                <a:sym typeface="Nunito"/>
              </a:rPr>
              <a:t>LAN</a:t>
            </a:r>
            <a:endParaRPr sz="1300" b="1">
              <a:latin typeface="Nunito"/>
              <a:ea typeface="Nunito"/>
              <a:cs typeface="Nunito"/>
              <a:sym typeface="Nun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p50"/>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TOPOLOGI JARINGAN</a:t>
            </a:r>
            <a:endParaRPr/>
          </a:p>
        </p:txBody>
      </p:sp>
      <p:sp>
        <p:nvSpPr>
          <p:cNvPr id="499" name="Google Shape;499;p50"/>
          <p:cNvSpPr txBox="1">
            <a:spLocks noGrp="1"/>
          </p:cNvSpPr>
          <p:nvPr>
            <p:ph type="body" idx="1"/>
          </p:nvPr>
        </p:nvSpPr>
        <p:spPr>
          <a:xfrm>
            <a:off x="883375" y="1253257"/>
            <a:ext cx="6426300" cy="284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Topologi jaringan yang digunakan untuk menghubungkan satu komputer dengan komputer lainnya </a:t>
            </a:r>
            <a:endParaRPr sz="2000"/>
          </a:p>
          <a:p>
            <a:pPr lvl="0" algn="l" rtl="0">
              <a:spcBef>
                <a:spcPts val="1000"/>
              </a:spcBef>
              <a:spcAft>
                <a:spcPts val="0"/>
              </a:spcAft>
              <a:buSzPts val="2200"/>
              <a:buFont typeface="Wingdings" panose="05000000000000000000" pitchFamily="2" charset="2"/>
              <a:buChar char="Ø"/>
            </a:pPr>
            <a:r>
              <a:rPr lang="en" sz="2000"/>
              <a:t>Bus</a:t>
            </a:r>
            <a:endParaRPr sz="2000"/>
          </a:p>
          <a:p>
            <a:pPr lvl="0" algn="l" rtl="0">
              <a:spcBef>
                <a:spcPts val="0"/>
              </a:spcBef>
              <a:spcAft>
                <a:spcPts val="0"/>
              </a:spcAft>
              <a:buSzPts val="2200"/>
              <a:buFont typeface="Wingdings" panose="05000000000000000000" pitchFamily="2" charset="2"/>
              <a:buChar char="Ø"/>
            </a:pPr>
            <a:r>
              <a:rPr lang="en" sz="2000"/>
              <a:t>Ring</a:t>
            </a:r>
            <a:endParaRPr sz="2000"/>
          </a:p>
          <a:p>
            <a:pPr lvl="0" algn="l" rtl="0">
              <a:spcBef>
                <a:spcPts val="0"/>
              </a:spcBef>
              <a:spcAft>
                <a:spcPts val="0"/>
              </a:spcAft>
              <a:buSzPts val="2200"/>
              <a:buFont typeface="Wingdings" panose="05000000000000000000" pitchFamily="2" charset="2"/>
              <a:buChar char="Ø"/>
            </a:pPr>
            <a:r>
              <a:rPr lang="en" sz="2000"/>
              <a:t>Star</a:t>
            </a:r>
            <a:endParaRPr sz="2000"/>
          </a:p>
          <a:p>
            <a:pPr lvl="0" algn="l" rtl="0">
              <a:spcBef>
                <a:spcPts val="0"/>
              </a:spcBef>
              <a:spcAft>
                <a:spcPts val="0"/>
              </a:spcAft>
              <a:buSzPts val="2200"/>
              <a:buFont typeface="Wingdings" panose="05000000000000000000" pitchFamily="2" charset="2"/>
              <a:buChar char="Ø"/>
            </a:pPr>
            <a:r>
              <a:rPr lang="en" sz="2000"/>
              <a:t>Mesh</a:t>
            </a:r>
            <a:endParaRPr sz="2000"/>
          </a:p>
        </p:txBody>
      </p:sp>
      <p:sp>
        <p:nvSpPr>
          <p:cNvPr id="501" name="Google Shape;501;p5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8" name="Google Shape;508;p51"/>
          <p:cNvSpPr txBox="1">
            <a:spLocks noGrp="1"/>
          </p:cNvSpPr>
          <p:nvPr>
            <p:ph type="title"/>
          </p:nvPr>
        </p:nvSpPr>
        <p:spPr>
          <a:xfrm>
            <a:off x="426175" y="312512"/>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TOPOLOGI Bus</a:t>
            </a:r>
            <a:endParaRPr/>
          </a:p>
        </p:txBody>
      </p:sp>
      <p:sp>
        <p:nvSpPr>
          <p:cNvPr id="507" name="Google Shape;507;p51"/>
          <p:cNvSpPr txBox="1">
            <a:spLocks noGrp="1"/>
          </p:cNvSpPr>
          <p:nvPr>
            <p:ph type="body" idx="1"/>
          </p:nvPr>
        </p:nvSpPr>
        <p:spPr>
          <a:xfrm>
            <a:off x="510539" y="1775312"/>
            <a:ext cx="3002700" cy="1889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Keuntungan</a:t>
            </a:r>
            <a:endParaRPr/>
          </a:p>
          <a:p>
            <a:pPr marL="457200" lvl="0" indent="-330200" algn="l" rtl="0">
              <a:spcBef>
                <a:spcPts val="1000"/>
              </a:spcBef>
              <a:spcAft>
                <a:spcPts val="0"/>
              </a:spcAft>
              <a:buSzPts val="1600"/>
              <a:buFont typeface="Wingdings" panose="05000000000000000000" pitchFamily="2" charset="2"/>
              <a:buChar char="Ø"/>
            </a:pPr>
            <a:r>
              <a:rPr lang="en" sz="1600"/>
              <a:t>Sederhana</a:t>
            </a:r>
            <a:endParaRPr sz="1600"/>
          </a:p>
          <a:p>
            <a:pPr marL="457200" lvl="0" indent="-330200" algn="l" rtl="0">
              <a:spcBef>
                <a:spcPts val="0"/>
              </a:spcBef>
              <a:spcAft>
                <a:spcPts val="0"/>
              </a:spcAft>
              <a:buSzPts val="1600"/>
              <a:buFont typeface="Wingdings" panose="05000000000000000000" pitchFamily="2" charset="2"/>
              <a:buChar char="Ø"/>
            </a:pPr>
            <a:r>
              <a:rPr lang="en" sz="1600"/>
              <a:t>Tidak memerlukan perangkat tambahan seperti hub dan switch</a:t>
            </a:r>
            <a:endParaRPr sz="1600"/>
          </a:p>
          <a:p>
            <a:pPr marL="457200" lvl="0" indent="-330200" algn="l" rtl="0">
              <a:spcBef>
                <a:spcPts val="0"/>
              </a:spcBef>
              <a:spcAft>
                <a:spcPts val="0"/>
              </a:spcAft>
              <a:buSzPts val="1600"/>
              <a:buFont typeface="Wingdings" panose="05000000000000000000" pitchFamily="2" charset="2"/>
              <a:buChar char="Ø"/>
            </a:pPr>
            <a:r>
              <a:rPr lang="en" sz="1600"/>
              <a:t>Hemat kabel</a:t>
            </a:r>
            <a:endParaRPr sz="1600"/>
          </a:p>
        </p:txBody>
      </p:sp>
      <p:sp>
        <p:nvSpPr>
          <p:cNvPr id="506" name="Google Shape;506;p51"/>
          <p:cNvSpPr txBox="1">
            <a:spLocks noGrp="1"/>
          </p:cNvSpPr>
          <p:nvPr>
            <p:ph type="body" idx="2"/>
          </p:nvPr>
        </p:nvSpPr>
        <p:spPr>
          <a:xfrm>
            <a:off x="426175" y="874712"/>
            <a:ext cx="6426300" cy="9006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1800"/>
              <a:t>Topologi jaringan yang menggunakan kabel tunggal untuk menghubungkan satu komputer dengan komputer lainnya </a:t>
            </a:r>
            <a:endParaRPr sz="1800"/>
          </a:p>
        </p:txBody>
      </p:sp>
      <p:sp>
        <p:nvSpPr>
          <p:cNvPr id="509" name="Google Shape;509;p5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510" name="Google Shape;510;p51"/>
          <p:cNvSpPr txBox="1">
            <a:spLocks noGrp="1"/>
          </p:cNvSpPr>
          <p:nvPr>
            <p:ph type="body" idx="4294967295"/>
          </p:nvPr>
        </p:nvSpPr>
        <p:spPr>
          <a:xfrm>
            <a:off x="3716378" y="1626393"/>
            <a:ext cx="3003550" cy="189071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Kerugian</a:t>
            </a:r>
            <a:endParaRPr sz="1800"/>
          </a:p>
          <a:p>
            <a:pPr marL="457200" lvl="0" indent="-330200" algn="l" rtl="0">
              <a:spcBef>
                <a:spcPts val="1000"/>
              </a:spcBef>
              <a:spcAft>
                <a:spcPts val="0"/>
              </a:spcAft>
              <a:buSzPts val="1600"/>
              <a:buFont typeface="Wingdings" panose="05000000000000000000" pitchFamily="2" charset="2"/>
              <a:buChar char="Ø"/>
            </a:pPr>
            <a:r>
              <a:rPr lang="en" sz="1800"/>
              <a:t>Semakin banyak perangkat yang terhubung semakin lambat transfer data</a:t>
            </a:r>
            <a:endParaRPr sz="1800"/>
          </a:p>
          <a:p>
            <a:pPr marL="457200" lvl="0" indent="-330200" algn="l" rtl="0">
              <a:spcBef>
                <a:spcPts val="0"/>
              </a:spcBef>
              <a:spcAft>
                <a:spcPts val="0"/>
              </a:spcAft>
              <a:buSzPts val="1600"/>
              <a:buFont typeface="Wingdings" panose="05000000000000000000" pitchFamily="2" charset="2"/>
              <a:buChar char="Ø"/>
            </a:pPr>
            <a:r>
              <a:rPr lang="en" sz="1800"/>
              <a:t>Jika jalur utama bermasalah maka perangkat tidak akan terhubung satu sama lainnya</a:t>
            </a:r>
            <a:endParaRPr sz="1800"/>
          </a:p>
        </p:txBody>
      </p:sp>
      <p:pic>
        <p:nvPicPr>
          <p:cNvPr id="511" name="Google Shape;511;p51">
            <a:hlinkClick r:id="rId3"/>
          </p:cNvPr>
          <p:cNvPicPr preferRelativeResize="0"/>
          <p:nvPr/>
        </p:nvPicPr>
        <p:blipFill>
          <a:blip r:embed="rId4">
            <a:alphaModFix/>
          </a:blip>
          <a:stretch>
            <a:fillRect/>
          </a:stretch>
        </p:blipFill>
        <p:spPr>
          <a:xfrm>
            <a:off x="7150525" y="1615448"/>
            <a:ext cx="1581550" cy="1102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title"/>
          </p:nvPr>
        </p:nvSpPr>
        <p:spPr>
          <a:xfrm>
            <a:off x="222068" y="332536"/>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TOPOLOGI Ring</a:t>
            </a:r>
            <a:endParaRPr/>
          </a:p>
        </p:txBody>
      </p:sp>
      <p:sp>
        <p:nvSpPr>
          <p:cNvPr id="519" name="Google Shape;519;p52"/>
          <p:cNvSpPr txBox="1">
            <a:spLocks noGrp="1"/>
          </p:cNvSpPr>
          <p:nvPr>
            <p:ph type="body" idx="1"/>
          </p:nvPr>
        </p:nvSpPr>
        <p:spPr>
          <a:xfrm>
            <a:off x="298267" y="1897182"/>
            <a:ext cx="3163389" cy="232828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Keuntungan</a:t>
            </a:r>
            <a:endParaRPr sz="1800"/>
          </a:p>
          <a:p>
            <a:pPr marL="457200" lvl="0" indent="-330200" algn="l" rtl="0">
              <a:spcBef>
                <a:spcPts val="1000"/>
              </a:spcBef>
              <a:spcAft>
                <a:spcPts val="0"/>
              </a:spcAft>
              <a:buSzPts val="1600"/>
              <a:buFont typeface="Wingdings" panose="05000000000000000000" pitchFamily="2" charset="2"/>
              <a:buChar char="Ø"/>
            </a:pPr>
            <a:r>
              <a:rPr lang="en" sz="1800"/>
              <a:t>Kecepatan koneksi lebih baik dari topologi bus</a:t>
            </a:r>
            <a:endParaRPr sz="1800"/>
          </a:p>
          <a:p>
            <a:pPr marL="457200" lvl="0" indent="-330200" algn="l" rtl="0">
              <a:spcBef>
                <a:spcPts val="0"/>
              </a:spcBef>
              <a:spcAft>
                <a:spcPts val="0"/>
              </a:spcAft>
              <a:buSzPts val="1600"/>
              <a:buFont typeface="Wingdings" panose="05000000000000000000" pitchFamily="2" charset="2"/>
              <a:buChar char="Ø"/>
            </a:pPr>
            <a:r>
              <a:rPr lang="en" sz="1800"/>
              <a:t>Hemat kabel</a:t>
            </a:r>
            <a:endParaRPr sz="1800"/>
          </a:p>
          <a:p>
            <a:pPr marL="457200" lvl="0" indent="-330200" algn="l" rtl="0">
              <a:spcBef>
                <a:spcPts val="0"/>
              </a:spcBef>
              <a:spcAft>
                <a:spcPts val="0"/>
              </a:spcAft>
              <a:buSzPts val="1600"/>
              <a:buFont typeface="Wingdings" panose="05000000000000000000" pitchFamily="2" charset="2"/>
              <a:buChar char="Ø"/>
            </a:pPr>
            <a:r>
              <a:rPr lang="en" sz="1800"/>
              <a:t>Tidak memerlukan perangkat tambahan seperti hub dan switch</a:t>
            </a:r>
            <a:endParaRPr sz="1800"/>
          </a:p>
        </p:txBody>
      </p:sp>
      <p:sp>
        <p:nvSpPr>
          <p:cNvPr id="517" name="Google Shape;517;p5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520" name="Google Shape;520;p52"/>
          <p:cNvSpPr txBox="1">
            <a:spLocks noGrp="1"/>
          </p:cNvSpPr>
          <p:nvPr>
            <p:ph type="body" idx="4294967295"/>
          </p:nvPr>
        </p:nvSpPr>
        <p:spPr>
          <a:xfrm>
            <a:off x="4034065" y="1817688"/>
            <a:ext cx="3003550" cy="1890712"/>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Kerugian</a:t>
            </a:r>
            <a:endParaRPr sz="1800"/>
          </a:p>
          <a:p>
            <a:pPr marL="457200" lvl="0" indent="-330200" algn="l" rtl="0">
              <a:spcBef>
                <a:spcPts val="1000"/>
              </a:spcBef>
              <a:spcAft>
                <a:spcPts val="0"/>
              </a:spcAft>
              <a:buSzPts val="1600"/>
              <a:buFont typeface="Wingdings" panose="05000000000000000000" pitchFamily="2" charset="2"/>
              <a:buChar char="Ø"/>
            </a:pPr>
            <a:r>
              <a:rPr lang="en" sz="1800"/>
              <a:t>Semakin banyak perangkat yang terhubung semakin lambat transfer data</a:t>
            </a:r>
            <a:endParaRPr sz="1800"/>
          </a:p>
          <a:p>
            <a:pPr marL="457200" lvl="0" indent="-330200" algn="l" rtl="0">
              <a:spcBef>
                <a:spcPts val="0"/>
              </a:spcBef>
              <a:spcAft>
                <a:spcPts val="0"/>
              </a:spcAft>
              <a:buSzPts val="1600"/>
              <a:buFont typeface="Wingdings" panose="05000000000000000000" pitchFamily="2" charset="2"/>
              <a:buChar char="Ø"/>
            </a:pPr>
            <a:r>
              <a:rPr lang="en" sz="1800"/>
              <a:t>Penambahan atau pemindahan perangkat dapat mempengaruhi struktur jaringan</a:t>
            </a:r>
            <a:endParaRPr sz="1800"/>
          </a:p>
        </p:txBody>
      </p:sp>
      <p:sp>
        <p:nvSpPr>
          <p:cNvPr id="518" name="Google Shape;518;p52"/>
          <p:cNvSpPr txBox="1">
            <a:spLocks noGrp="1"/>
          </p:cNvSpPr>
          <p:nvPr>
            <p:ph type="body" idx="4294967295"/>
          </p:nvPr>
        </p:nvSpPr>
        <p:spPr>
          <a:xfrm>
            <a:off x="387726" y="907929"/>
            <a:ext cx="6945313" cy="900113"/>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2000"/>
              <a:t>Topologi ring yang menghubungkan satu komputer dengan komputer lainnya dalam rangkaian yang berbentuk cincin</a:t>
            </a:r>
            <a:endParaRPr sz="2000"/>
          </a:p>
        </p:txBody>
      </p:sp>
      <p:pic>
        <p:nvPicPr>
          <p:cNvPr id="521" name="Google Shape;521;p52">
            <a:hlinkClick r:id="rId3"/>
          </p:cNvPr>
          <p:cNvPicPr preferRelativeResize="0"/>
          <p:nvPr/>
        </p:nvPicPr>
        <p:blipFill rotWithShape="1">
          <a:blip r:embed="rId4">
            <a:alphaModFix/>
          </a:blip>
          <a:srcRect l="21285" r="22256"/>
          <a:stretch/>
        </p:blipFill>
        <p:spPr>
          <a:xfrm>
            <a:off x="7309674" y="903000"/>
            <a:ext cx="1446600" cy="12858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3"/>
          <p:cNvSpPr txBox="1">
            <a:spLocks noGrp="1"/>
          </p:cNvSpPr>
          <p:nvPr>
            <p:ph type="title"/>
          </p:nvPr>
        </p:nvSpPr>
        <p:spPr>
          <a:xfrm>
            <a:off x="254725" y="2878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TOPOLOGI Star</a:t>
            </a:r>
            <a:endParaRPr/>
          </a:p>
        </p:txBody>
      </p:sp>
      <p:sp>
        <p:nvSpPr>
          <p:cNvPr id="529" name="Google Shape;529;p53"/>
          <p:cNvSpPr txBox="1">
            <a:spLocks noGrp="1"/>
          </p:cNvSpPr>
          <p:nvPr>
            <p:ph type="body" idx="1"/>
          </p:nvPr>
        </p:nvSpPr>
        <p:spPr>
          <a:xfrm>
            <a:off x="270400" y="1921675"/>
            <a:ext cx="3002700" cy="1889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Keuntungan</a:t>
            </a:r>
            <a:endParaRPr sz="1800"/>
          </a:p>
          <a:p>
            <a:pPr marL="457200" lvl="0" indent="-330200" algn="l" rtl="0">
              <a:spcBef>
                <a:spcPts val="1000"/>
              </a:spcBef>
              <a:spcAft>
                <a:spcPts val="0"/>
              </a:spcAft>
              <a:buSzPts val="1600"/>
              <a:buFont typeface="Wingdings" panose="05000000000000000000" pitchFamily="2" charset="2"/>
              <a:buChar char="Ø"/>
            </a:pPr>
            <a:r>
              <a:rPr lang="en" sz="1800"/>
              <a:t>Tersentralisasi dengan hub/switch sebagai pusatnya</a:t>
            </a:r>
            <a:endParaRPr sz="1800"/>
          </a:p>
          <a:p>
            <a:pPr marL="457200" lvl="0" indent="-330200" algn="l" rtl="0">
              <a:spcBef>
                <a:spcPts val="0"/>
              </a:spcBef>
              <a:spcAft>
                <a:spcPts val="0"/>
              </a:spcAft>
              <a:buSzPts val="1600"/>
              <a:buFont typeface="Wingdings" panose="05000000000000000000" pitchFamily="2" charset="2"/>
              <a:buChar char="Ø"/>
            </a:pPr>
            <a:r>
              <a:rPr lang="en" sz="1800"/>
              <a:t>Mudah dalam menambahkan perangkat lain kedalam jaringan</a:t>
            </a:r>
            <a:endParaRPr sz="1800"/>
          </a:p>
        </p:txBody>
      </p:sp>
      <p:sp>
        <p:nvSpPr>
          <p:cNvPr id="527" name="Google Shape;527;p5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530" name="Google Shape;530;p53"/>
          <p:cNvSpPr txBox="1">
            <a:spLocks noGrp="1"/>
          </p:cNvSpPr>
          <p:nvPr>
            <p:ph type="body" idx="4294967295"/>
          </p:nvPr>
        </p:nvSpPr>
        <p:spPr>
          <a:xfrm>
            <a:off x="3700100" y="1921675"/>
            <a:ext cx="3003550" cy="189071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Kerugian</a:t>
            </a:r>
            <a:endParaRPr sz="1800"/>
          </a:p>
          <a:p>
            <a:pPr marL="457200" lvl="0" indent="-330200" algn="l" rtl="0">
              <a:spcBef>
                <a:spcPts val="1000"/>
              </a:spcBef>
              <a:spcAft>
                <a:spcPts val="0"/>
              </a:spcAft>
              <a:buSzPts val="1600"/>
              <a:buFont typeface="Wingdings" panose="05000000000000000000" pitchFamily="2" charset="2"/>
              <a:buChar char="Ø"/>
            </a:pPr>
            <a:r>
              <a:rPr lang="en" sz="1800"/>
              <a:t>Membutuhkan perangkat jaringan seperti </a:t>
            </a:r>
            <a:endParaRPr sz="1800"/>
          </a:p>
          <a:p>
            <a:pPr marL="457200" lvl="0" indent="-330200" algn="l" rtl="0">
              <a:spcBef>
                <a:spcPts val="0"/>
              </a:spcBef>
              <a:spcAft>
                <a:spcPts val="0"/>
              </a:spcAft>
              <a:buSzPts val="1600"/>
              <a:buFont typeface="Wingdings" panose="05000000000000000000" pitchFamily="2" charset="2"/>
              <a:buChar char="Ø"/>
            </a:pPr>
            <a:r>
              <a:rPr lang="en" sz="1800"/>
              <a:t>Performa jaringan tergantung pada perangkat pusat jaringan</a:t>
            </a:r>
            <a:endParaRPr sz="1800"/>
          </a:p>
        </p:txBody>
      </p:sp>
      <p:sp>
        <p:nvSpPr>
          <p:cNvPr id="528" name="Google Shape;528;p53"/>
          <p:cNvSpPr txBox="1">
            <a:spLocks noGrp="1"/>
          </p:cNvSpPr>
          <p:nvPr>
            <p:ph type="body" idx="4294967295"/>
          </p:nvPr>
        </p:nvSpPr>
        <p:spPr>
          <a:xfrm>
            <a:off x="391886" y="791709"/>
            <a:ext cx="6427788" cy="900112"/>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2000"/>
              <a:t>Topologi jaringan yang digunakan untuk menghubungkan satu komputer dengan komputer lainnya dengan salah satu perangkat sebagai pusat dari jaringan tersebut.</a:t>
            </a:r>
            <a:endParaRPr sz="2000"/>
          </a:p>
        </p:txBody>
      </p:sp>
      <p:pic>
        <p:nvPicPr>
          <p:cNvPr id="531" name="Google Shape;531;p53">
            <a:hlinkClick r:id="rId3"/>
          </p:cNvPr>
          <p:cNvPicPr preferRelativeResize="0"/>
          <p:nvPr/>
        </p:nvPicPr>
        <p:blipFill>
          <a:blip r:embed="rId4">
            <a:alphaModFix/>
          </a:blip>
          <a:stretch>
            <a:fillRect/>
          </a:stretch>
        </p:blipFill>
        <p:spPr>
          <a:xfrm>
            <a:off x="7130650" y="1564475"/>
            <a:ext cx="1742950" cy="14772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ctrTitle"/>
          </p:nvPr>
        </p:nvSpPr>
        <p:spPr>
          <a:xfrm>
            <a:off x="1773500" y="1980100"/>
            <a:ext cx="5597100" cy="143302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a:latin typeface="Modern Love" panose="04090805081005020601" pitchFamily="82" charset="0"/>
              </a:rPr>
              <a:t>Jaringan Komputer dan Perangkatnya</a:t>
            </a:r>
            <a:endParaRPr sz="4000">
              <a:latin typeface="Modern Love" panose="04090805081005020601" pitchFamily="82" charset="0"/>
            </a:endParaRPr>
          </a:p>
        </p:txBody>
      </p:sp>
      <p:sp>
        <p:nvSpPr>
          <p:cNvPr id="220" name="Google Shape;220;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a:solidFill>
                  <a:schemeClr val="dk1"/>
                </a:solidFill>
                <a:latin typeface="Modern Love" panose="04090805081005020601" pitchFamily="82" charset="0"/>
                <a:ea typeface="Amatic SC"/>
                <a:cs typeface="Amatic SC"/>
                <a:sym typeface="Amatic SC"/>
              </a:rPr>
              <a:t>1</a:t>
            </a:r>
            <a:endParaRPr sz="7200" b="1">
              <a:solidFill>
                <a:schemeClr val="dk1"/>
              </a:solidFill>
              <a:latin typeface="Modern Love" panose="04090805081005020601" pitchFamily="82" charset="0"/>
              <a:ea typeface="Amatic SC"/>
              <a:cs typeface="Amatic SC"/>
              <a:sym typeface="Amatic S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4"/>
          <p:cNvSpPr txBox="1">
            <a:spLocks noGrp="1"/>
          </p:cNvSpPr>
          <p:nvPr>
            <p:ph type="title"/>
          </p:nvPr>
        </p:nvSpPr>
        <p:spPr>
          <a:xfrm>
            <a:off x="181246" y="284823"/>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TOPOLOGI Mesh</a:t>
            </a:r>
            <a:endParaRPr/>
          </a:p>
        </p:txBody>
      </p:sp>
      <p:sp>
        <p:nvSpPr>
          <p:cNvPr id="539" name="Google Shape;539;p54"/>
          <p:cNvSpPr txBox="1">
            <a:spLocks noGrp="1"/>
          </p:cNvSpPr>
          <p:nvPr>
            <p:ph type="body" idx="1"/>
          </p:nvPr>
        </p:nvSpPr>
        <p:spPr>
          <a:xfrm>
            <a:off x="290104" y="1864525"/>
            <a:ext cx="3002700" cy="1889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Keuntungan</a:t>
            </a:r>
            <a:endParaRPr sz="1800"/>
          </a:p>
          <a:p>
            <a:pPr marL="457200" lvl="0" indent="-330200" algn="l" rtl="0">
              <a:spcBef>
                <a:spcPts val="1000"/>
              </a:spcBef>
              <a:spcAft>
                <a:spcPts val="0"/>
              </a:spcAft>
              <a:buSzPts val="1600"/>
              <a:buFont typeface="Wingdings" panose="05000000000000000000" pitchFamily="2" charset="2"/>
              <a:buChar char="Ø"/>
            </a:pPr>
            <a:r>
              <a:rPr lang="en" sz="1800"/>
              <a:t>Kerusakan pada salah satu perangkat tidak mempengaruhi perangkat lainnya</a:t>
            </a:r>
            <a:endParaRPr sz="1800"/>
          </a:p>
          <a:p>
            <a:pPr marL="457200" lvl="0" indent="-330200" algn="l" rtl="0">
              <a:spcBef>
                <a:spcPts val="0"/>
              </a:spcBef>
              <a:spcAft>
                <a:spcPts val="0"/>
              </a:spcAft>
              <a:buSzPts val="1600"/>
              <a:buFont typeface="Wingdings" panose="05000000000000000000" pitchFamily="2" charset="2"/>
              <a:buChar char="Ø"/>
            </a:pPr>
            <a:r>
              <a:rPr lang="en" sz="1800"/>
              <a:t>Mudah dalam penambahan perangkat</a:t>
            </a:r>
            <a:endParaRPr sz="1800"/>
          </a:p>
        </p:txBody>
      </p:sp>
      <p:sp>
        <p:nvSpPr>
          <p:cNvPr id="537" name="Google Shape;537;p5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540" name="Google Shape;540;p54"/>
          <p:cNvSpPr txBox="1">
            <a:spLocks noGrp="1"/>
          </p:cNvSpPr>
          <p:nvPr>
            <p:ph type="body" idx="4294967295"/>
          </p:nvPr>
        </p:nvSpPr>
        <p:spPr>
          <a:xfrm>
            <a:off x="3825439" y="1774825"/>
            <a:ext cx="3003550" cy="1890713"/>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Kerugian</a:t>
            </a:r>
            <a:endParaRPr sz="1800"/>
          </a:p>
          <a:p>
            <a:pPr marL="457200" lvl="0" indent="-330200" algn="l" rtl="0">
              <a:spcBef>
                <a:spcPts val="1000"/>
              </a:spcBef>
              <a:spcAft>
                <a:spcPts val="0"/>
              </a:spcAft>
              <a:buSzPts val="1600"/>
              <a:buFont typeface="Wingdings" panose="05000000000000000000" pitchFamily="2" charset="2"/>
              <a:buChar char="Ø"/>
            </a:pPr>
            <a:r>
              <a:rPr lang="en" sz="1800"/>
              <a:t>Membutuhkan biaya yang cenderung lebih tinggi dalam implementasinya</a:t>
            </a:r>
            <a:endParaRPr sz="1800"/>
          </a:p>
          <a:p>
            <a:pPr marL="457200" lvl="0" indent="-330200" algn="l" rtl="0">
              <a:spcBef>
                <a:spcPts val="0"/>
              </a:spcBef>
              <a:spcAft>
                <a:spcPts val="0"/>
              </a:spcAft>
              <a:buSzPts val="1600"/>
              <a:buFont typeface="Wingdings" panose="05000000000000000000" pitchFamily="2" charset="2"/>
              <a:buChar char="Ø"/>
            </a:pPr>
            <a:r>
              <a:rPr lang="en" sz="1800"/>
              <a:t>Membutuhkan waktu dan tenaga yang besar dalam memelihara jaringan.</a:t>
            </a:r>
            <a:endParaRPr sz="1800"/>
          </a:p>
        </p:txBody>
      </p:sp>
      <p:sp>
        <p:nvSpPr>
          <p:cNvPr id="538" name="Google Shape;538;p54"/>
          <p:cNvSpPr txBox="1">
            <a:spLocks noGrp="1"/>
          </p:cNvSpPr>
          <p:nvPr>
            <p:ph type="body" idx="4294967295"/>
          </p:nvPr>
        </p:nvSpPr>
        <p:spPr>
          <a:xfrm>
            <a:off x="290104" y="825764"/>
            <a:ext cx="7180263" cy="900112"/>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2000"/>
              <a:t>Topologi jaringan dimana perangkat satu dengan perangkat lainnya saling terhubung satu dengan lainnya</a:t>
            </a:r>
            <a:endParaRPr sz="2000"/>
          </a:p>
        </p:txBody>
      </p:sp>
      <p:pic>
        <p:nvPicPr>
          <p:cNvPr id="541" name="Google Shape;541;p54">
            <a:hlinkClick r:id="rId3"/>
          </p:cNvPr>
          <p:cNvPicPr preferRelativeResize="0"/>
          <p:nvPr/>
        </p:nvPicPr>
        <p:blipFill>
          <a:blip r:embed="rId4">
            <a:alphaModFix/>
          </a:blip>
          <a:stretch>
            <a:fillRect/>
          </a:stretch>
        </p:blipFill>
        <p:spPr>
          <a:xfrm>
            <a:off x="7361625" y="1558520"/>
            <a:ext cx="1296475" cy="1045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5"/>
          <p:cNvSpPr txBox="1">
            <a:spLocks noGrp="1"/>
          </p:cNvSpPr>
          <p:nvPr>
            <p:ph type="body" idx="1"/>
          </p:nvPr>
        </p:nvSpPr>
        <p:spPr>
          <a:xfrm>
            <a:off x="757393" y="540800"/>
            <a:ext cx="7432800" cy="2769900"/>
          </a:xfrm>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a:t>Seperti yang telah kita ketahui kalau kita dapat mencari informasi di internet merupakan salah satu keuntungan adanya jaringan namun pernahkah kalian berpikir berapa banyak perangkat yang harus data kita lewati untuk mendapatkan informasi yang kita cari?</a:t>
            </a:r>
            <a:endParaRPr/>
          </a:p>
        </p:txBody>
      </p:sp>
      <p:sp>
        <p:nvSpPr>
          <p:cNvPr id="547" name="Google Shape;547;p5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41</a:t>
            </a:fld>
            <a:endParaRPr/>
          </a:p>
        </p:txBody>
      </p:sp>
      <p:pic>
        <p:nvPicPr>
          <p:cNvPr id="548" name="Google Shape;548;p55">
            <a:hlinkClick r:id="rId3"/>
          </p:cNvPr>
          <p:cNvPicPr preferRelativeResize="0"/>
          <p:nvPr/>
        </p:nvPicPr>
        <p:blipFill>
          <a:blip r:embed="rId4">
            <a:alphaModFix/>
          </a:blip>
          <a:stretch>
            <a:fillRect/>
          </a:stretch>
        </p:blipFill>
        <p:spPr>
          <a:xfrm>
            <a:off x="0" y="3217750"/>
            <a:ext cx="2006000" cy="1925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5" name="Google Shape;555;p56"/>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Mari bereksplorasi</a:t>
            </a:r>
            <a:endParaRPr/>
          </a:p>
        </p:txBody>
      </p:sp>
      <p:sp>
        <p:nvSpPr>
          <p:cNvPr id="553" name="Google Shape;553;p56"/>
          <p:cNvSpPr txBox="1">
            <a:spLocks noGrp="1"/>
          </p:cNvSpPr>
          <p:nvPr>
            <p:ph type="body" idx="1"/>
          </p:nvPr>
        </p:nvSpPr>
        <p:spPr>
          <a:xfrm>
            <a:off x="883375" y="1506350"/>
            <a:ext cx="33075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Buka kotak pencarian pada komputer mu</a:t>
            </a:r>
            <a:endParaRPr/>
          </a:p>
          <a:p>
            <a:pPr marL="0" lvl="0" indent="0" algn="l" rtl="0">
              <a:spcBef>
                <a:spcPts val="1000"/>
              </a:spcBef>
              <a:spcAft>
                <a:spcPts val="0"/>
              </a:spcAft>
              <a:buNone/>
            </a:pPr>
            <a:r>
              <a:rPr lang="en"/>
              <a:t>Gunakan pintasan keyboard </a:t>
            </a:r>
            <a:r>
              <a:rPr lang="en" b="1"/>
              <a:t>Windows </a:t>
            </a:r>
            <a:r>
              <a:rPr lang="en"/>
              <a:t>+</a:t>
            </a:r>
            <a:r>
              <a:rPr lang="en" b="1"/>
              <a:t> R</a:t>
            </a:r>
            <a:endParaRPr b="1"/>
          </a:p>
          <a:p>
            <a:pPr marL="0" lvl="0" indent="0" algn="l" rtl="0">
              <a:spcBef>
                <a:spcPts val="1000"/>
              </a:spcBef>
              <a:spcAft>
                <a:spcPts val="1000"/>
              </a:spcAft>
              <a:buNone/>
            </a:pPr>
            <a:r>
              <a:rPr lang="en"/>
              <a:t>Atau tekan tombol Windows dan ketikan run seperti pada gambar berikut</a:t>
            </a:r>
            <a:endParaRPr/>
          </a:p>
        </p:txBody>
      </p:sp>
      <p:sp>
        <p:nvSpPr>
          <p:cNvPr id="554" name="Google Shape;554;p5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42</a:t>
            </a:fld>
            <a:endParaRPr/>
          </a:p>
        </p:txBody>
      </p:sp>
      <p:pic>
        <p:nvPicPr>
          <p:cNvPr id="556" name="Google Shape;556;p56">
            <a:hlinkClick r:id="rId3"/>
          </p:cNvPr>
          <p:cNvPicPr preferRelativeResize="0"/>
          <p:nvPr/>
        </p:nvPicPr>
        <p:blipFill>
          <a:blip r:embed="rId4">
            <a:alphaModFix/>
          </a:blip>
          <a:stretch>
            <a:fillRect/>
          </a:stretch>
        </p:blipFill>
        <p:spPr>
          <a:xfrm>
            <a:off x="7024950" y="56525"/>
            <a:ext cx="2006000" cy="1925750"/>
          </a:xfrm>
          <a:prstGeom prst="rect">
            <a:avLst/>
          </a:prstGeom>
          <a:noFill/>
          <a:ln>
            <a:noFill/>
          </a:ln>
        </p:spPr>
      </p:pic>
      <p:pic>
        <p:nvPicPr>
          <p:cNvPr id="557" name="Google Shape;557;p56"/>
          <p:cNvPicPr preferRelativeResize="0"/>
          <p:nvPr/>
        </p:nvPicPr>
        <p:blipFill rotWithShape="1">
          <a:blip r:embed="rId5">
            <a:alphaModFix/>
          </a:blip>
          <a:srcRect l="655" t="21488" r="46033"/>
          <a:stretch/>
        </p:blipFill>
        <p:spPr>
          <a:xfrm>
            <a:off x="4369726" y="1822663"/>
            <a:ext cx="3658224" cy="30303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4" name="Google Shape;564;p5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Mari bereksplorasi</a:t>
            </a:r>
            <a:endParaRPr/>
          </a:p>
        </p:txBody>
      </p:sp>
      <p:sp>
        <p:nvSpPr>
          <p:cNvPr id="562" name="Google Shape;562;p57"/>
          <p:cNvSpPr txBox="1">
            <a:spLocks noGrp="1"/>
          </p:cNvSpPr>
          <p:nvPr>
            <p:ph type="body" idx="1"/>
          </p:nvPr>
        </p:nvSpPr>
        <p:spPr>
          <a:xfrm>
            <a:off x="883375" y="1506350"/>
            <a:ext cx="33075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Ketikan run pada kolom yang tersedia</a:t>
            </a:r>
            <a:endParaRPr/>
          </a:p>
          <a:p>
            <a:pPr marL="0" lvl="0" indent="0" algn="l" rtl="0">
              <a:spcBef>
                <a:spcPts val="1000"/>
              </a:spcBef>
              <a:spcAft>
                <a:spcPts val="0"/>
              </a:spcAft>
              <a:buNone/>
            </a:pPr>
            <a:r>
              <a:rPr lang="en"/>
              <a:t>Ketikan tracert nama situs yang ingin dituju lalu tekan enter</a:t>
            </a:r>
            <a:endParaRPr/>
          </a:p>
          <a:p>
            <a:pPr marL="0" lvl="0" indent="0" algn="l" rtl="0">
              <a:spcBef>
                <a:spcPts val="1000"/>
              </a:spcBef>
              <a:spcAft>
                <a:spcPts val="0"/>
              </a:spcAft>
              <a:buNone/>
            </a:pPr>
            <a:r>
              <a:rPr lang="en"/>
              <a:t>Contoh: </a:t>
            </a:r>
            <a:endParaRPr/>
          </a:p>
          <a:p>
            <a:pPr marL="0" lvl="0" indent="0" algn="l" rtl="0">
              <a:spcBef>
                <a:spcPts val="1000"/>
              </a:spcBef>
              <a:spcAft>
                <a:spcPts val="1000"/>
              </a:spcAft>
              <a:buNone/>
            </a:pPr>
            <a:r>
              <a:rPr lang="en" b="1"/>
              <a:t>Tracert google.com </a:t>
            </a:r>
            <a:endParaRPr/>
          </a:p>
        </p:txBody>
      </p:sp>
      <p:sp>
        <p:nvSpPr>
          <p:cNvPr id="563" name="Google Shape;563;p5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43</a:t>
            </a:fld>
            <a:endParaRPr/>
          </a:p>
        </p:txBody>
      </p:sp>
      <p:pic>
        <p:nvPicPr>
          <p:cNvPr id="565" name="Google Shape;565;p57"/>
          <p:cNvPicPr preferRelativeResize="0"/>
          <p:nvPr/>
        </p:nvPicPr>
        <p:blipFill rotWithShape="1">
          <a:blip r:embed="rId3">
            <a:alphaModFix/>
          </a:blip>
          <a:srcRect l="958" t="69461" r="75662" b="6857"/>
          <a:stretch/>
        </p:blipFill>
        <p:spPr>
          <a:xfrm>
            <a:off x="5649200" y="551100"/>
            <a:ext cx="2207323" cy="1257601"/>
          </a:xfrm>
          <a:prstGeom prst="rect">
            <a:avLst/>
          </a:prstGeom>
          <a:noFill/>
          <a:ln>
            <a:noFill/>
          </a:ln>
        </p:spPr>
      </p:pic>
      <p:pic>
        <p:nvPicPr>
          <p:cNvPr id="566" name="Google Shape;566;p57"/>
          <p:cNvPicPr preferRelativeResize="0"/>
          <p:nvPr/>
        </p:nvPicPr>
        <p:blipFill rotWithShape="1">
          <a:blip r:embed="rId4">
            <a:alphaModFix/>
          </a:blip>
          <a:srcRect l="15655" t="28517" r="67930" b="67003"/>
          <a:stretch/>
        </p:blipFill>
        <p:spPr>
          <a:xfrm>
            <a:off x="4535900" y="1808700"/>
            <a:ext cx="3853099" cy="591424"/>
          </a:xfrm>
          <a:prstGeom prst="rect">
            <a:avLst/>
          </a:prstGeom>
          <a:noFill/>
          <a:ln>
            <a:noFill/>
          </a:ln>
        </p:spPr>
      </p:pic>
      <p:pic>
        <p:nvPicPr>
          <p:cNvPr id="567" name="Google Shape;567;p57"/>
          <p:cNvPicPr preferRelativeResize="0"/>
          <p:nvPr/>
        </p:nvPicPr>
        <p:blipFill rotWithShape="1">
          <a:blip r:embed="rId4">
            <a:alphaModFix/>
          </a:blip>
          <a:srcRect l="15907" t="22576" r="27096" b="13341"/>
          <a:stretch/>
        </p:blipFill>
        <p:spPr>
          <a:xfrm>
            <a:off x="4315853" y="2400125"/>
            <a:ext cx="4337870" cy="27433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3" name="Google Shape;573;p58"/>
          <p:cNvSpPr txBox="1">
            <a:spLocks noGrp="1"/>
          </p:cNvSpPr>
          <p:nvPr>
            <p:ph type="title"/>
          </p:nvPr>
        </p:nvSpPr>
        <p:spPr>
          <a:xfrm>
            <a:off x="201343" y="250893"/>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Latihan</a:t>
            </a:r>
            <a:endParaRPr/>
          </a:p>
        </p:txBody>
      </p:sp>
      <p:sp>
        <p:nvSpPr>
          <p:cNvPr id="572" name="Google Shape;572;p58"/>
          <p:cNvSpPr txBox="1">
            <a:spLocks noGrp="1"/>
          </p:cNvSpPr>
          <p:nvPr>
            <p:ph type="body" idx="1"/>
          </p:nvPr>
        </p:nvSpPr>
        <p:spPr>
          <a:xfrm>
            <a:off x="201343" y="949599"/>
            <a:ext cx="6426300" cy="2295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1800"/>
              <a:t>Identifikasi topologi jaringan pada jaringan berikut:</a:t>
            </a:r>
            <a:endParaRPr sz="1800"/>
          </a:p>
        </p:txBody>
      </p:sp>
      <p:sp>
        <p:nvSpPr>
          <p:cNvPr id="574" name="Google Shape;574;p5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44</a:t>
            </a:fld>
            <a:endParaRPr/>
          </a:p>
        </p:txBody>
      </p:sp>
      <p:pic>
        <p:nvPicPr>
          <p:cNvPr id="575" name="Google Shape;575;p58"/>
          <p:cNvPicPr preferRelativeResize="0"/>
          <p:nvPr/>
        </p:nvPicPr>
        <p:blipFill>
          <a:blip r:embed="rId3">
            <a:alphaModFix/>
          </a:blip>
          <a:stretch>
            <a:fillRect/>
          </a:stretch>
        </p:blipFill>
        <p:spPr>
          <a:xfrm>
            <a:off x="1905825" y="1860587"/>
            <a:ext cx="850351" cy="1133476"/>
          </a:xfrm>
          <a:prstGeom prst="rect">
            <a:avLst/>
          </a:prstGeom>
          <a:noFill/>
          <a:ln>
            <a:noFill/>
          </a:ln>
        </p:spPr>
      </p:pic>
      <p:sp>
        <p:nvSpPr>
          <p:cNvPr id="576" name="Google Shape;576;p58"/>
          <p:cNvSpPr txBox="1"/>
          <p:nvPr/>
        </p:nvSpPr>
        <p:spPr>
          <a:xfrm>
            <a:off x="1666650" y="2994063"/>
            <a:ext cx="1328700" cy="15696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Stasiun pemancar (BTS) Jaringan komunikasi</a:t>
            </a:r>
            <a:endParaRPr>
              <a:latin typeface="Nunito"/>
              <a:ea typeface="Nunito"/>
              <a:cs typeface="Nunito"/>
              <a:sym typeface="Nunito"/>
            </a:endParaRPr>
          </a:p>
        </p:txBody>
      </p:sp>
      <p:pic>
        <p:nvPicPr>
          <p:cNvPr id="577" name="Google Shape;577;p58">
            <a:hlinkClick r:id="rId4"/>
          </p:cNvPr>
          <p:cNvPicPr preferRelativeResize="0"/>
          <p:nvPr/>
        </p:nvPicPr>
        <p:blipFill>
          <a:blip r:embed="rId5">
            <a:alphaModFix/>
          </a:blip>
          <a:stretch>
            <a:fillRect/>
          </a:stretch>
        </p:blipFill>
        <p:spPr>
          <a:xfrm>
            <a:off x="3254475" y="1860588"/>
            <a:ext cx="1511301" cy="1134311"/>
          </a:xfrm>
          <a:prstGeom prst="rect">
            <a:avLst/>
          </a:prstGeom>
          <a:noFill/>
          <a:ln>
            <a:noFill/>
          </a:ln>
        </p:spPr>
      </p:pic>
      <p:sp>
        <p:nvSpPr>
          <p:cNvPr id="578" name="Google Shape;578;p58"/>
          <p:cNvSpPr txBox="1"/>
          <p:nvPr/>
        </p:nvSpPr>
        <p:spPr>
          <a:xfrm>
            <a:off x="5469100" y="2994063"/>
            <a:ext cx="1511400"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Jaringan perangkat pribadi</a:t>
            </a:r>
            <a:endParaRPr>
              <a:latin typeface="Nunito"/>
              <a:ea typeface="Nunito"/>
              <a:cs typeface="Nunito"/>
              <a:sym typeface="Nunito"/>
            </a:endParaRPr>
          </a:p>
        </p:txBody>
      </p:sp>
      <p:pic>
        <p:nvPicPr>
          <p:cNvPr id="579" name="Google Shape;579;p58">
            <a:hlinkClick r:id="rId6"/>
          </p:cNvPr>
          <p:cNvPicPr preferRelativeResize="0"/>
          <p:nvPr/>
        </p:nvPicPr>
        <p:blipFill>
          <a:blip r:embed="rId7">
            <a:alphaModFix/>
          </a:blip>
          <a:stretch>
            <a:fillRect/>
          </a:stretch>
        </p:blipFill>
        <p:spPr>
          <a:xfrm>
            <a:off x="5777950" y="1860588"/>
            <a:ext cx="1699387" cy="1133474"/>
          </a:xfrm>
          <a:prstGeom prst="rect">
            <a:avLst/>
          </a:prstGeom>
          <a:noFill/>
          <a:ln>
            <a:noFill/>
          </a:ln>
        </p:spPr>
      </p:pic>
      <p:pic>
        <p:nvPicPr>
          <p:cNvPr id="580" name="Google Shape;580;p58">
            <a:hlinkClick r:id="rId8"/>
          </p:cNvPr>
          <p:cNvPicPr preferRelativeResize="0"/>
          <p:nvPr/>
        </p:nvPicPr>
        <p:blipFill>
          <a:blip r:embed="rId9">
            <a:alphaModFix/>
          </a:blip>
          <a:stretch>
            <a:fillRect/>
          </a:stretch>
        </p:blipFill>
        <p:spPr>
          <a:xfrm>
            <a:off x="5024900" y="1841200"/>
            <a:ext cx="753058" cy="1133477"/>
          </a:xfrm>
          <a:prstGeom prst="rect">
            <a:avLst/>
          </a:prstGeom>
          <a:noFill/>
          <a:ln>
            <a:noFill/>
          </a:ln>
        </p:spPr>
      </p:pic>
      <p:sp>
        <p:nvSpPr>
          <p:cNvPr id="581" name="Google Shape;581;p58"/>
          <p:cNvSpPr txBox="1"/>
          <p:nvPr/>
        </p:nvSpPr>
        <p:spPr>
          <a:xfrm>
            <a:off x="3364525" y="3070900"/>
            <a:ext cx="13287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Jaringan Sekolah (kabel dan nirkabel)</a:t>
            </a:r>
            <a:endParaRPr>
              <a:latin typeface="Nunito"/>
              <a:ea typeface="Nunito"/>
              <a:cs typeface="Nunito"/>
              <a:sym typeface="Nuni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93" name="Google Shape;593;p59"/>
          <p:cNvSpPr txBox="1">
            <a:spLocks noGrp="1"/>
          </p:cNvSpPr>
          <p:nvPr>
            <p:ph type="title"/>
          </p:nvPr>
        </p:nvSpPr>
        <p:spPr>
          <a:xfrm>
            <a:off x="303711" y="297988"/>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Latihan (Jawaban)</a:t>
            </a:r>
            <a:endParaRPr/>
          </a:p>
        </p:txBody>
      </p:sp>
      <p:sp>
        <p:nvSpPr>
          <p:cNvPr id="586" name="Google Shape;586;p59"/>
          <p:cNvSpPr txBox="1">
            <a:spLocks noGrp="1"/>
          </p:cNvSpPr>
          <p:nvPr>
            <p:ph type="body" idx="1"/>
          </p:nvPr>
        </p:nvSpPr>
        <p:spPr>
          <a:xfrm>
            <a:off x="303711" y="911440"/>
            <a:ext cx="6426300" cy="2295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1800"/>
              <a:t>Identifikasi topologi jaringan pada jaringan berikut:</a:t>
            </a:r>
            <a:endParaRPr sz="1800"/>
          </a:p>
        </p:txBody>
      </p:sp>
      <p:sp>
        <p:nvSpPr>
          <p:cNvPr id="587" name="Google Shape;587;p5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45</a:t>
            </a:fld>
            <a:endParaRPr/>
          </a:p>
        </p:txBody>
      </p:sp>
      <p:pic>
        <p:nvPicPr>
          <p:cNvPr id="588" name="Google Shape;588;p59"/>
          <p:cNvPicPr preferRelativeResize="0"/>
          <p:nvPr/>
        </p:nvPicPr>
        <p:blipFill>
          <a:blip r:embed="rId3">
            <a:alphaModFix/>
          </a:blip>
          <a:stretch>
            <a:fillRect/>
          </a:stretch>
        </p:blipFill>
        <p:spPr>
          <a:xfrm>
            <a:off x="786033" y="1610428"/>
            <a:ext cx="850351" cy="1133476"/>
          </a:xfrm>
          <a:prstGeom prst="rect">
            <a:avLst/>
          </a:prstGeom>
          <a:noFill/>
          <a:ln>
            <a:noFill/>
          </a:ln>
        </p:spPr>
      </p:pic>
      <p:sp>
        <p:nvSpPr>
          <p:cNvPr id="589" name="Google Shape;589;p59"/>
          <p:cNvSpPr txBox="1"/>
          <p:nvPr/>
        </p:nvSpPr>
        <p:spPr>
          <a:xfrm>
            <a:off x="546858" y="2743904"/>
            <a:ext cx="1328700"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400">
                <a:latin typeface="Nunito"/>
                <a:ea typeface="Nunito"/>
                <a:cs typeface="Nunito"/>
                <a:sym typeface="Nunito"/>
              </a:rPr>
              <a:t>Stasiun pemancar (BTS) Jaringan komunikasi</a:t>
            </a:r>
            <a:endParaRPr sz="1400">
              <a:latin typeface="Nunito"/>
              <a:ea typeface="Nunito"/>
              <a:cs typeface="Nunito"/>
              <a:sym typeface="Nunito"/>
            </a:endParaRPr>
          </a:p>
        </p:txBody>
      </p:sp>
      <p:pic>
        <p:nvPicPr>
          <p:cNvPr id="590" name="Google Shape;590;p59">
            <a:hlinkClick r:id="rId4"/>
          </p:cNvPr>
          <p:cNvPicPr preferRelativeResize="0"/>
          <p:nvPr/>
        </p:nvPicPr>
        <p:blipFill>
          <a:blip r:embed="rId5">
            <a:alphaModFix/>
          </a:blip>
          <a:stretch>
            <a:fillRect/>
          </a:stretch>
        </p:blipFill>
        <p:spPr>
          <a:xfrm>
            <a:off x="2694585" y="1602968"/>
            <a:ext cx="1511301" cy="1134311"/>
          </a:xfrm>
          <a:prstGeom prst="rect">
            <a:avLst/>
          </a:prstGeom>
          <a:noFill/>
          <a:ln>
            <a:noFill/>
          </a:ln>
        </p:spPr>
      </p:pic>
      <p:sp>
        <p:nvSpPr>
          <p:cNvPr id="591" name="Google Shape;591;p59"/>
          <p:cNvSpPr txBox="1"/>
          <p:nvPr/>
        </p:nvSpPr>
        <p:spPr>
          <a:xfrm>
            <a:off x="2804622" y="2736868"/>
            <a:ext cx="1328700"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400">
                <a:latin typeface="Nunito"/>
                <a:ea typeface="Nunito"/>
                <a:cs typeface="Nunito"/>
                <a:sym typeface="Nunito"/>
              </a:rPr>
              <a:t>Jaringan Sekolah (kabel dan nirkabel)</a:t>
            </a:r>
            <a:endParaRPr sz="1400">
              <a:latin typeface="Nunito"/>
              <a:ea typeface="Nunito"/>
              <a:cs typeface="Nunito"/>
              <a:sym typeface="Nunito"/>
            </a:endParaRPr>
          </a:p>
        </p:txBody>
      </p:sp>
      <p:sp>
        <p:nvSpPr>
          <p:cNvPr id="592" name="Google Shape;592;p59"/>
          <p:cNvSpPr txBox="1"/>
          <p:nvPr/>
        </p:nvSpPr>
        <p:spPr>
          <a:xfrm>
            <a:off x="5454880" y="2736443"/>
            <a:ext cx="15114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400">
                <a:latin typeface="Nunito"/>
                <a:ea typeface="Nunito"/>
                <a:cs typeface="Nunito"/>
                <a:sym typeface="Nunito"/>
              </a:rPr>
              <a:t>Jaringan perangkat pribadi</a:t>
            </a:r>
            <a:endParaRPr sz="1400">
              <a:latin typeface="Nunito"/>
              <a:ea typeface="Nunito"/>
              <a:cs typeface="Nunito"/>
              <a:sym typeface="Nunito"/>
            </a:endParaRPr>
          </a:p>
        </p:txBody>
      </p:sp>
      <p:pic>
        <p:nvPicPr>
          <p:cNvPr id="594" name="Google Shape;594;p59">
            <a:hlinkClick r:id="rId6"/>
          </p:cNvPr>
          <p:cNvPicPr preferRelativeResize="0"/>
          <p:nvPr/>
        </p:nvPicPr>
        <p:blipFill>
          <a:blip r:embed="rId7">
            <a:alphaModFix/>
          </a:blip>
          <a:stretch>
            <a:fillRect/>
          </a:stretch>
        </p:blipFill>
        <p:spPr>
          <a:xfrm>
            <a:off x="5763729" y="1602968"/>
            <a:ext cx="1699387" cy="1133474"/>
          </a:xfrm>
          <a:prstGeom prst="rect">
            <a:avLst/>
          </a:prstGeom>
          <a:noFill/>
          <a:ln>
            <a:noFill/>
          </a:ln>
        </p:spPr>
      </p:pic>
      <p:pic>
        <p:nvPicPr>
          <p:cNvPr id="595" name="Google Shape;595;p59">
            <a:hlinkClick r:id="rId8"/>
          </p:cNvPr>
          <p:cNvPicPr preferRelativeResize="0"/>
          <p:nvPr/>
        </p:nvPicPr>
        <p:blipFill>
          <a:blip r:embed="rId9">
            <a:alphaModFix/>
          </a:blip>
          <a:stretch>
            <a:fillRect/>
          </a:stretch>
        </p:blipFill>
        <p:spPr>
          <a:xfrm>
            <a:off x="5010680" y="1583581"/>
            <a:ext cx="753058" cy="1133477"/>
          </a:xfrm>
          <a:prstGeom prst="rect">
            <a:avLst/>
          </a:prstGeom>
          <a:noFill/>
          <a:ln>
            <a:noFill/>
          </a:ln>
        </p:spPr>
      </p:pic>
      <p:sp>
        <p:nvSpPr>
          <p:cNvPr id="596" name="Google Shape;596;p59"/>
          <p:cNvSpPr txBox="1"/>
          <p:nvPr/>
        </p:nvSpPr>
        <p:spPr>
          <a:xfrm>
            <a:off x="786033" y="4042965"/>
            <a:ext cx="753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Nunito"/>
                <a:ea typeface="Nunito"/>
                <a:cs typeface="Nunito"/>
                <a:sym typeface="Nunito"/>
              </a:rPr>
              <a:t>MESH</a:t>
            </a:r>
            <a:endParaRPr sz="1300" b="1">
              <a:latin typeface="Nunito"/>
              <a:ea typeface="Nunito"/>
              <a:cs typeface="Nunito"/>
              <a:sym typeface="Nunito"/>
            </a:endParaRPr>
          </a:p>
        </p:txBody>
      </p:sp>
      <p:sp>
        <p:nvSpPr>
          <p:cNvPr id="597" name="Google Shape;597;p59"/>
          <p:cNvSpPr txBox="1"/>
          <p:nvPr/>
        </p:nvSpPr>
        <p:spPr>
          <a:xfrm>
            <a:off x="3025060" y="4036329"/>
            <a:ext cx="753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Nunito"/>
                <a:ea typeface="Nunito"/>
                <a:cs typeface="Nunito"/>
                <a:sym typeface="Nunito"/>
              </a:rPr>
              <a:t>MESH</a:t>
            </a:r>
            <a:endParaRPr sz="1300" b="1">
              <a:latin typeface="Nunito"/>
              <a:ea typeface="Nunito"/>
              <a:cs typeface="Nunito"/>
              <a:sym typeface="Nunito"/>
            </a:endParaRPr>
          </a:p>
          <a:p>
            <a:pPr marL="0" lvl="0" indent="0" algn="ctr" rtl="0">
              <a:spcBef>
                <a:spcPts val="0"/>
              </a:spcBef>
              <a:spcAft>
                <a:spcPts val="0"/>
              </a:spcAft>
              <a:buNone/>
            </a:pPr>
            <a:r>
              <a:rPr lang="en" sz="1300" b="1">
                <a:latin typeface="Nunito"/>
                <a:ea typeface="Nunito"/>
                <a:cs typeface="Nunito"/>
                <a:sym typeface="Nunito"/>
              </a:rPr>
              <a:t>STAR</a:t>
            </a:r>
            <a:endParaRPr sz="1300" b="1">
              <a:latin typeface="Nunito"/>
              <a:ea typeface="Nunito"/>
              <a:cs typeface="Nunito"/>
              <a:sym typeface="Nunito"/>
            </a:endParaRPr>
          </a:p>
        </p:txBody>
      </p:sp>
      <p:sp>
        <p:nvSpPr>
          <p:cNvPr id="598" name="Google Shape;598;p59"/>
          <p:cNvSpPr txBox="1"/>
          <p:nvPr/>
        </p:nvSpPr>
        <p:spPr>
          <a:xfrm>
            <a:off x="5785405" y="4035504"/>
            <a:ext cx="753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Nunito"/>
                <a:ea typeface="Nunito"/>
                <a:cs typeface="Nunito"/>
                <a:sym typeface="Nunito"/>
              </a:rPr>
              <a:t>STAR</a:t>
            </a:r>
            <a:endParaRPr sz="1300" b="1">
              <a:latin typeface="Nunito"/>
              <a:ea typeface="Nunito"/>
              <a:cs typeface="Nunito"/>
              <a:sym typeface="Nuni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0"/>
          <p:cNvSpPr txBox="1">
            <a:spLocks noGrp="1"/>
          </p:cNvSpPr>
          <p:nvPr>
            <p:ph type="title"/>
          </p:nvPr>
        </p:nvSpPr>
        <p:spPr>
          <a:xfrm>
            <a:off x="352697" y="372612"/>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Latihan</a:t>
            </a:r>
            <a:endParaRPr/>
          </a:p>
        </p:txBody>
      </p:sp>
      <p:sp>
        <p:nvSpPr>
          <p:cNvPr id="604" name="Google Shape;604;p60"/>
          <p:cNvSpPr txBox="1">
            <a:spLocks noGrp="1"/>
          </p:cNvSpPr>
          <p:nvPr>
            <p:ph type="body" idx="1"/>
          </p:nvPr>
        </p:nvSpPr>
        <p:spPr>
          <a:xfrm>
            <a:off x="352697" y="1151550"/>
            <a:ext cx="3579600" cy="284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Perhatikan contoh jaringan mesh disamping. </a:t>
            </a:r>
            <a:endParaRPr sz="1800"/>
          </a:p>
          <a:p>
            <a:pPr marL="0" lvl="0" indent="0" algn="l" rtl="0">
              <a:spcBef>
                <a:spcPts val="1000"/>
              </a:spcBef>
              <a:spcAft>
                <a:spcPts val="0"/>
              </a:spcAft>
              <a:buNone/>
            </a:pPr>
            <a:r>
              <a:rPr lang="en" sz="1800"/>
              <a:t>Tentukan rute data tercepat dengan asumsi hubungan antar node memiliki kecepatan transmisi yang sama dari perangkat A menuju perangkat P</a:t>
            </a:r>
            <a:endParaRPr sz="1800"/>
          </a:p>
          <a:p>
            <a:pPr marL="0" lvl="0" indent="0" algn="l" rtl="0">
              <a:spcBef>
                <a:spcPts val="1000"/>
              </a:spcBef>
              <a:spcAft>
                <a:spcPts val="1000"/>
              </a:spcAft>
              <a:buNone/>
            </a:pPr>
            <a:endParaRPr sz="1800"/>
          </a:p>
        </p:txBody>
      </p:sp>
      <p:sp>
        <p:nvSpPr>
          <p:cNvPr id="605" name="Google Shape;605;p6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46</a:t>
            </a:fld>
            <a:endParaRPr/>
          </a:p>
        </p:txBody>
      </p:sp>
      <p:pic>
        <p:nvPicPr>
          <p:cNvPr id="606" name="Google Shape;606;p60">
            <a:hlinkClick r:id="rId3"/>
          </p:cNvPr>
          <p:cNvPicPr preferRelativeResize="0"/>
          <p:nvPr/>
        </p:nvPicPr>
        <p:blipFill>
          <a:blip r:embed="rId4">
            <a:alphaModFix/>
          </a:blip>
          <a:stretch>
            <a:fillRect/>
          </a:stretch>
        </p:blipFill>
        <p:spPr>
          <a:xfrm>
            <a:off x="4637744" y="1234350"/>
            <a:ext cx="4506256" cy="333838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1"/>
          <p:cNvSpPr txBox="1">
            <a:spLocks noGrp="1"/>
          </p:cNvSpPr>
          <p:nvPr>
            <p:ph type="title"/>
          </p:nvPr>
        </p:nvSpPr>
        <p:spPr>
          <a:xfrm>
            <a:off x="464572" y="372612"/>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Latihan (Jawaban)</a:t>
            </a:r>
            <a:endParaRPr/>
          </a:p>
        </p:txBody>
      </p:sp>
      <p:sp>
        <p:nvSpPr>
          <p:cNvPr id="612" name="Google Shape;612;p61"/>
          <p:cNvSpPr txBox="1">
            <a:spLocks noGrp="1"/>
          </p:cNvSpPr>
          <p:nvPr>
            <p:ph type="body" idx="1"/>
          </p:nvPr>
        </p:nvSpPr>
        <p:spPr>
          <a:xfrm>
            <a:off x="515982" y="1151550"/>
            <a:ext cx="3405300" cy="284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Perhatikan contoh jaringan mesh disamping. </a:t>
            </a:r>
            <a:endParaRPr sz="1800"/>
          </a:p>
          <a:p>
            <a:pPr marL="0" lvl="0" indent="0" algn="l" rtl="0">
              <a:spcBef>
                <a:spcPts val="1000"/>
              </a:spcBef>
              <a:spcAft>
                <a:spcPts val="0"/>
              </a:spcAft>
              <a:buNone/>
            </a:pPr>
            <a:r>
              <a:rPr lang="en" sz="1800"/>
              <a:t>Tentukan rute data tercepat dengan asumsi hubungan antar node memiliki kecepatan transmisi yang sama dari perangkat A menuju perangkat P</a:t>
            </a:r>
            <a:endParaRPr sz="1800"/>
          </a:p>
          <a:p>
            <a:pPr marL="0" lvl="0" indent="0" algn="l" rtl="0">
              <a:spcBef>
                <a:spcPts val="1000"/>
              </a:spcBef>
              <a:spcAft>
                <a:spcPts val="0"/>
              </a:spcAft>
              <a:buNone/>
            </a:pPr>
            <a:r>
              <a:rPr lang="en" sz="1800" b="1"/>
              <a:t>A - B- G - J - N - P</a:t>
            </a:r>
            <a:r>
              <a:rPr lang="en" sz="1800"/>
              <a:t> atau </a:t>
            </a:r>
            <a:r>
              <a:rPr lang="en" sz="1800" b="1"/>
              <a:t>A - C- D - E - Q - P</a:t>
            </a:r>
            <a:r>
              <a:rPr lang="en" sz="1800"/>
              <a:t>  (melewati 4 perangkat)</a:t>
            </a:r>
            <a:endParaRPr sz="1800"/>
          </a:p>
          <a:p>
            <a:pPr marL="0" lvl="0" indent="0" algn="l" rtl="0">
              <a:spcBef>
                <a:spcPts val="1000"/>
              </a:spcBef>
              <a:spcAft>
                <a:spcPts val="1000"/>
              </a:spcAft>
              <a:buNone/>
            </a:pPr>
            <a:endParaRPr sz="1800"/>
          </a:p>
        </p:txBody>
      </p:sp>
      <p:sp>
        <p:nvSpPr>
          <p:cNvPr id="613" name="Google Shape;613;p6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47</a:t>
            </a:fld>
            <a:endParaRPr/>
          </a:p>
        </p:txBody>
      </p:sp>
      <p:pic>
        <p:nvPicPr>
          <p:cNvPr id="614" name="Google Shape;614;p61">
            <a:hlinkClick r:id="rId3"/>
          </p:cNvPr>
          <p:cNvPicPr preferRelativeResize="0"/>
          <p:nvPr/>
        </p:nvPicPr>
        <p:blipFill>
          <a:blip r:embed="rId4">
            <a:alphaModFix/>
          </a:blip>
          <a:stretch>
            <a:fillRect/>
          </a:stretch>
        </p:blipFill>
        <p:spPr>
          <a:xfrm>
            <a:off x="4637744" y="1234350"/>
            <a:ext cx="4506256" cy="333838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2"/>
          <p:cNvSpPr txBox="1">
            <a:spLocks noGrp="1"/>
          </p:cNvSpPr>
          <p:nvPr>
            <p:ph type="title"/>
          </p:nvPr>
        </p:nvSpPr>
        <p:spPr>
          <a:xfrm>
            <a:off x="564968" y="269821"/>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Latihan</a:t>
            </a:r>
            <a:endParaRPr/>
          </a:p>
        </p:txBody>
      </p:sp>
      <p:sp>
        <p:nvSpPr>
          <p:cNvPr id="620" name="Google Shape;620;p62"/>
          <p:cNvSpPr txBox="1">
            <a:spLocks noGrp="1"/>
          </p:cNvSpPr>
          <p:nvPr>
            <p:ph type="body" idx="1"/>
          </p:nvPr>
        </p:nvSpPr>
        <p:spPr>
          <a:xfrm>
            <a:off x="564968" y="1049149"/>
            <a:ext cx="3405300" cy="284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Perhatikan contoh jaringan mesh disamping. </a:t>
            </a:r>
            <a:endParaRPr sz="1800"/>
          </a:p>
          <a:p>
            <a:pPr marL="0" lvl="0" indent="0" algn="l" rtl="0">
              <a:spcBef>
                <a:spcPts val="1000"/>
              </a:spcBef>
              <a:spcAft>
                <a:spcPts val="0"/>
              </a:spcAft>
              <a:buNone/>
            </a:pPr>
            <a:r>
              <a:rPr lang="en" sz="1800"/>
              <a:t>Tentukan rute data tercepat dari perangkat A menuju perangkat P bila perangkat Q dan J tidak berfungsi. </a:t>
            </a:r>
            <a:endParaRPr sz="1800"/>
          </a:p>
          <a:p>
            <a:pPr marL="0" lvl="0" indent="0" algn="l" rtl="0">
              <a:spcBef>
                <a:spcPts val="1000"/>
              </a:spcBef>
              <a:spcAft>
                <a:spcPts val="1000"/>
              </a:spcAft>
              <a:buNone/>
            </a:pPr>
            <a:endParaRPr sz="1800"/>
          </a:p>
        </p:txBody>
      </p:sp>
      <p:sp>
        <p:nvSpPr>
          <p:cNvPr id="621" name="Google Shape;621;p6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48</a:t>
            </a:fld>
            <a:endParaRPr/>
          </a:p>
        </p:txBody>
      </p:sp>
      <p:pic>
        <p:nvPicPr>
          <p:cNvPr id="622" name="Google Shape;622;p62">
            <a:hlinkClick r:id="rId3"/>
          </p:cNvPr>
          <p:cNvPicPr preferRelativeResize="0"/>
          <p:nvPr/>
        </p:nvPicPr>
        <p:blipFill>
          <a:blip r:embed="rId4">
            <a:alphaModFix/>
          </a:blip>
          <a:stretch>
            <a:fillRect/>
          </a:stretch>
        </p:blipFill>
        <p:spPr>
          <a:xfrm>
            <a:off x="4637744" y="1234350"/>
            <a:ext cx="4506256" cy="3338388"/>
          </a:xfrm>
          <a:prstGeom prst="rect">
            <a:avLst/>
          </a:prstGeom>
          <a:noFill/>
          <a:ln>
            <a:noFill/>
          </a:ln>
        </p:spPr>
      </p:pic>
      <p:pic>
        <p:nvPicPr>
          <p:cNvPr id="623" name="Google Shape;623;p62">
            <a:hlinkClick r:id="rId5"/>
          </p:cNvPr>
          <p:cNvPicPr preferRelativeResize="0"/>
          <p:nvPr/>
        </p:nvPicPr>
        <p:blipFill>
          <a:blip r:embed="rId6">
            <a:alphaModFix/>
          </a:blip>
          <a:stretch>
            <a:fillRect/>
          </a:stretch>
        </p:blipFill>
        <p:spPr>
          <a:xfrm>
            <a:off x="8302450" y="1836325"/>
            <a:ext cx="396298" cy="396298"/>
          </a:xfrm>
          <a:prstGeom prst="rect">
            <a:avLst/>
          </a:prstGeom>
          <a:noFill/>
          <a:ln>
            <a:noFill/>
          </a:ln>
        </p:spPr>
      </p:pic>
      <p:pic>
        <p:nvPicPr>
          <p:cNvPr id="624" name="Google Shape;624;p62">
            <a:hlinkClick r:id="rId5"/>
          </p:cNvPr>
          <p:cNvPicPr preferRelativeResize="0"/>
          <p:nvPr/>
        </p:nvPicPr>
        <p:blipFill>
          <a:blip r:embed="rId6">
            <a:alphaModFix/>
          </a:blip>
          <a:stretch>
            <a:fillRect/>
          </a:stretch>
        </p:blipFill>
        <p:spPr>
          <a:xfrm>
            <a:off x="7168975" y="2963725"/>
            <a:ext cx="396298" cy="39629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63"/>
          <p:cNvSpPr txBox="1">
            <a:spLocks noGrp="1"/>
          </p:cNvSpPr>
          <p:nvPr>
            <p:ph type="title"/>
          </p:nvPr>
        </p:nvSpPr>
        <p:spPr>
          <a:xfrm>
            <a:off x="377189" y="463165"/>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Latihan (Jawaban)</a:t>
            </a:r>
            <a:endParaRPr/>
          </a:p>
        </p:txBody>
      </p:sp>
      <p:sp>
        <p:nvSpPr>
          <p:cNvPr id="630" name="Google Shape;630;p63"/>
          <p:cNvSpPr txBox="1">
            <a:spLocks noGrp="1"/>
          </p:cNvSpPr>
          <p:nvPr>
            <p:ph type="body" idx="1"/>
          </p:nvPr>
        </p:nvSpPr>
        <p:spPr>
          <a:xfrm>
            <a:off x="377189" y="1151550"/>
            <a:ext cx="3405300" cy="284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Perhatikan contoh jaringan mesh disamping. </a:t>
            </a:r>
            <a:endParaRPr sz="1800"/>
          </a:p>
          <a:p>
            <a:pPr marL="0" lvl="0" indent="0" algn="l" rtl="0">
              <a:spcBef>
                <a:spcPts val="1000"/>
              </a:spcBef>
              <a:spcAft>
                <a:spcPts val="0"/>
              </a:spcAft>
              <a:buNone/>
            </a:pPr>
            <a:r>
              <a:rPr lang="en" sz="1800"/>
              <a:t>Tentukan rute data tercepat dari perangkat A menuju perangkat P bila perangkat Q dan J tidak berfungsi.</a:t>
            </a:r>
            <a:endParaRPr sz="1800"/>
          </a:p>
          <a:p>
            <a:pPr marL="0" lvl="0" indent="0" algn="l" rtl="0">
              <a:spcBef>
                <a:spcPts val="1000"/>
              </a:spcBef>
              <a:spcAft>
                <a:spcPts val="0"/>
              </a:spcAft>
              <a:buNone/>
            </a:pPr>
            <a:r>
              <a:rPr lang="en" sz="1800" b="1"/>
              <a:t>A - B - G - H - I - N - P</a:t>
            </a:r>
            <a:r>
              <a:rPr lang="en" sz="1800"/>
              <a:t> </a:t>
            </a:r>
            <a:endParaRPr sz="1800"/>
          </a:p>
          <a:p>
            <a:pPr marL="0" lvl="0" indent="0" algn="l" rtl="0">
              <a:spcBef>
                <a:spcPts val="1000"/>
              </a:spcBef>
              <a:spcAft>
                <a:spcPts val="1000"/>
              </a:spcAft>
              <a:buNone/>
            </a:pPr>
            <a:endParaRPr sz="1800"/>
          </a:p>
        </p:txBody>
      </p:sp>
      <p:sp>
        <p:nvSpPr>
          <p:cNvPr id="631" name="Google Shape;631;p6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49</a:t>
            </a:fld>
            <a:endParaRPr/>
          </a:p>
        </p:txBody>
      </p:sp>
      <p:pic>
        <p:nvPicPr>
          <p:cNvPr id="632" name="Google Shape;632;p63">
            <a:hlinkClick r:id="rId3"/>
          </p:cNvPr>
          <p:cNvPicPr preferRelativeResize="0"/>
          <p:nvPr/>
        </p:nvPicPr>
        <p:blipFill>
          <a:blip r:embed="rId4">
            <a:alphaModFix/>
          </a:blip>
          <a:stretch>
            <a:fillRect/>
          </a:stretch>
        </p:blipFill>
        <p:spPr>
          <a:xfrm>
            <a:off x="4637744" y="1234350"/>
            <a:ext cx="4506256" cy="3338388"/>
          </a:xfrm>
          <a:prstGeom prst="rect">
            <a:avLst/>
          </a:prstGeom>
          <a:noFill/>
          <a:ln>
            <a:noFill/>
          </a:ln>
        </p:spPr>
      </p:pic>
      <p:pic>
        <p:nvPicPr>
          <p:cNvPr id="633" name="Google Shape;633;p63">
            <a:hlinkClick r:id="rId5"/>
          </p:cNvPr>
          <p:cNvPicPr preferRelativeResize="0"/>
          <p:nvPr/>
        </p:nvPicPr>
        <p:blipFill>
          <a:blip r:embed="rId6">
            <a:alphaModFix/>
          </a:blip>
          <a:stretch>
            <a:fillRect/>
          </a:stretch>
        </p:blipFill>
        <p:spPr>
          <a:xfrm>
            <a:off x="8302450" y="1836325"/>
            <a:ext cx="396298" cy="396298"/>
          </a:xfrm>
          <a:prstGeom prst="rect">
            <a:avLst/>
          </a:prstGeom>
          <a:noFill/>
          <a:ln>
            <a:noFill/>
          </a:ln>
        </p:spPr>
      </p:pic>
      <p:pic>
        <p:nvPicPr>
          <p:cNvPr id="634" name="Google Shape;634;p63">
            <a:hlinkClick r:id="rId5"/>
          </p:cNvPr>
          <p:cNvPicPr preferRelativeResize="0"/>
          <p:nvPr/>
        </p:nvPicPr>
        <p:blipFill>
          <a:blip r:embed="rId6">
            <a:alphaModFix/>
          </a:blip>
          <a:stretch>
            <a:fillRect/>
          </a:stretch>
        </p:blipFill>
        <p:spPr>
          <a:xfrm>
            <a:off x="7168975" y="2963725"/>
            <a:ext cx="396298" cy="3962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Jaringan Komputer</a:t>
            </a:r>
            <a:endParaRPr/>
          </a:p>
        </p:txBody>
      </p:sp>
      <p:sp>
        <p:nvSpPr>
          <p:cNvPr id="227" name="Google Shape;227;p19"/>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26" name="Google Shape;226;p19"/>
          <p:cNvSpPr txBox="1">
            <a:spLocks noGrp="1"/>
          </p:cNvSpPr>
          <p:nvPr>
            <p:ph type="body" idx="4294967295"/>
          </p:nvPr>
        </p:nvSpPr>
        <p:spPr>
          <a:xfrm>
            <a:off x="359228" y="2838904"/>
            <a:ext cx="7518400" cy="2058988"/>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1800"/>
              <a:t>Jaringan komputer adalah jaringan telekomunikasi antara 2 atau lebih komputer yang mememungkinkan antar komputer untuk berkomunikasi,  bertukar data dan sumber daya seperti file/folder data, multimedia dan printer </a:t>
            </a:r>
            <a:endParaRPr sz="1800"/>
          </a:p>
        </p:txBody>
      </p:sp>
      <p:pic>
        <p:nvPicPr>
          <p:cNvPr id="228" name="Google Shape;228;p19" descr="https://upload.wikimedia.org/wikipedia/commons/1/1c/Jaringan_Komputer.png">
            <a:hlinkClick r:id="rId3"/>
          </p:cNvPr>
          <p:cNvPicPr preferRelativeResize="0"/>
          <p:nvPr/>
        </p:nvPicPr>
        <p:blipFill>
          <a:blip r:embed="rId4">
            <a:alphaModFix/>
          </a:blip>
          <a:stretch>
            <a:fillRect/>
          </a:stretch>
        </p:blipFill>
        <p:spPr>
          <a:xfrm>
            <a:off x="5849800" y="-6"/>
            <a:ext cx="3183650" cy="2676255"/>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3"/>
          <p:cNvSpPr txBox="1">
            <a:spLocks noGrp="1"/>
          </p:cNvSpPr>
          <p:nvPr>
            <p:ph type="ctrTitle"/>
          </p:nvPr>
        </p:nvSpPr>
        <p:spPr>
          <a:xfrm>
            <a:off x="1773500" y="2361025"/>
            <a:ext cx="5597100" cy="67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atin typeface="Modern Love" panose="04090805081005020601" pitchFamily="82" charset="0"/>
              </a:rPr>
              <a:t>Proteksi Data Jaringan</a:t>
            </a:r>
          </a:p>
        </p:txBody>
      </p:sp>
      <p:sp>
        <p:nvSpPr>
          <p:cNvPr id="423" name="Google Shape;423;p43"/>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7200" b="1">
                <a:solidFill>
                  <a:schemeClr val="dk1"/>
                </a:solidFill>
                <a:latin typeface="Modern Love" panose="04090805081005020601" pitchFamily="82" charset="0"/>
                <a:ea typeface="Amatic SC"/>
                <a:cs typeface="Amatic SC"/>
                <a:sym typeface="Amatic SC"/>
              </a:rPr>
              <a:t>4</a:t>
            </a:r>
            <a:endParaRPr sz="7200" b="1">
              <a:solidFill>
                <a:schemeClr val="dk1"/>
              </a:solidFill>
              <a:latin typeface="Modern Love" panose="04090805081005020601" pitchFamily="82" charset="0"/>
              <a:ea typeface="Amatic SC"/>
              <a:cs typeface="Amatic SC"/>
              <a:sym typeface="Amatic SC"/>
            </a:endParaRPr>
          </a:p>
        </p:txBody>
      </p:sp>
    </p:spTree>
    <p:extLst>
      <p:ext uri="{BB962C8B-B14F-4D97-AF65-F5344CB8AC3E}">
        <p14:creationId xmlns:p14="http://schemas.microsoft.com/office/powerpoint/2010/main" val="2379348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1285-202D-42D0-8DCA-346EDFFF06B2}"/>
              </a:ext>
            </a:extLst>
          </p:cNvPr>
          <p:cNvSpPr>
            <a:spLocks noGrp="1"/>
          </p:cNvSpPr>
          <p:nvPr>
            <p:ph type="title"/>
          </p:nvPr>
        </p:nvSpPr>
        <p:spPr>
          <a:xfrm>
            <a:off x="883375" y="683600"/>
            <a:ext cx="7762604" cy="1096214"/>
          </a:xfrm>
        </p:spPr>
        <p:txBody>
          <a:bodyPr/>
          <a:lstStyle/>
          <a:p>
            <a:r>
              <a:rPr lang="en-US">
                <a:solidFill>
                  <a:schemeClr val="tx1"/>
                </a:solidFill>
              </a:rPr>
              <a:t>Apakah kita benar2 aman saat berinteraksi dalam jaringan</a:t>
            </a:r>
          </a:p>
        </p:txBody>
      </p:sp>
      <p:sp>
        <p:nvSpPr>
          <p:cNvPr id="4" name="Slide Number Placeholder 3">
            <a:extLst>
              <a:ext uri="{FF2B5EF4-FFF2-40B4-BE49-F238E27FC236}">
                <a16:creationId xmlns:a16="http://schemas.microsoft.com/office/drawing/2014/main" id="{D4458144-EDC4-4347-A866-38C6995E7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pic>
        <p:nvPicPr>
          <p:cNvPr id="5" name="image7.jpeg">
            <a:extLst>
              <a:ext uri="{FF2B5EF4-FFF2-40B4-BE49-F238E27FC236}">
                <a16:creationId xmlns:a16="http://schemas.microsoft.com/office/drawing/2014/main" id="{EB80649C-ACA6-478A-AE8F-5E251D77DB8E}"/>
              </a:ext>
            </a:extLst>
          </p:cNvPr>
          <p:cNvPicPr/>
          <p:nvPr/>
        </p:nvPicPr>
        <p:blipFill>
          <a:blip r:embed="rId2" cstate="print"/>
          <a:stretch>
            <a:fillRect/>
          </a:stretch>
        </p:blipFill>
        <p:spPr>
          <a:xfrm>
            <a:off x="3183890" y="1779814"/>
            <a:ext cx="3004820" cy="1723390"/>
          </a:xfrm>
          <a:prstGeom prst="rect">
            <a:avLst/>
          </a:prstGeom>
        </p:spPr>
      </p:pic>
    </p:spTree>
    <p:extLst>
      <p:ext uri="{BB962C8B-B14F-4D97-AF65-F5344CB8AC3E}">
        <p14:creationId xmlns:p14="http://schemas.microsoft.com/office/powerpoint/2010/main" val="4195897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DA2D-594E-4D7C-AED8-71411FC4C43C}"/>
              </a:ext>
            </a:extLst>
          </p:cNvPr>
          <p:cNvSpPr>
            <a:spLocks noGrp="1"/>
          </p:cNvSpPr>
          <p:nvPr>
            <p:ph type="title"/>
          </p:nvPr>
        </p:nvSpPr>
        <p:spPr>
          <a:xfrm>
            <a:off x="450667" y="210071"/>
            <a:ext cx="6426300" cy="396300"/>
          </a:xfrm>
        </p:spPr>
        <p:txBody>
          <a:bodyPr spcFirstLastPara="1" vert="horz" wrap="square" lIns="0" tIns="0" rIns="0" bIns="0" rtlCol="0" anchor="ctr" anchorCtr="0">
            <a:noAutofit/>
          </a:bodyPr>
          <a:lstStyle/>
          <a:p>
            <a:r>
              <a:rPr lang="en-US">
                <a:solidFill>
                  <a:schemeClr val="accent1">
                    <a:lumMod val="50000"/>
                  </a:schemeClr>
                </a:solidFill>
              </a:rPr>
              <a:t>E</a:t>
            </a:r>
            <a:r>
              <a:rPr lang="id-ID">
                <a:solidFill>
                  <a:schemeClr val="accent1">
                    <a:lumMod val="50000"/>
                  </a:schemeClr>
                </a:solidFill>
              </a:rPr>
              <a:t>nkripsi</a:t>
            </a:r>
            <a:endParaRPr lang="en-US">
              <a:solidFill>
                <a:schemeClr val="accent1">
                  <a:lumMod val="50000"/>
                </a:schemeClr>
              </a:solidFill>
            </a:endParaRPr>
          </a:p>
        </p:txBody>
      </p:sp>
      <p:sp>
        <p:nvSpPr>
          <p:cNvPr id="3" name="Text Placeholder 2">
            <a:extLst>
              <a:ext uri="{FF2B5EF4-FFF2-40B4-BE49-F238E27FC236}">
                <a16:creationId xmlns:a16="http://schemas.microsoft.com/office/drawing/2014/main" id="{DCB8C3EB-50CA-47E1-AD19-4EBF3D1AD2D1}"/>
              </a:ext>
            </a:extLst>
          </p:cNvPr>
          <p:cNvSpPr>
            <a:spLocks noGrp="1"/>
          </p:cNvSpPr>
          <p:nvPr>
            <p:ph type="body" idx="1"/>
          </p:nvPr>
        </p:nvSpPr>
        <p:spPr>
          <a:xfrm>
            <a:off x="377189" y="751114"/>
            <a:ext cx="7844247" cy="3878036"/>
          </a:xfrm>
        </p:spPr>
        <p:txBody>
          <a:bodyPr spcFirstLastPara="1" vert="horz" wrap="square" lIns="0" tIns="0" rIns="0" bIns="0" rtlCol="0" anchor="ctr" anchorCtr="0">
            <a:noAutofit/>
          </a:bodyPr>
          <a:lstStyle/>
          <a:p>
            <a:pPr marL="90488" indent="0">
              <a:buSzPts val="3400"/>
              <a:buNone/>
            </a:pPr>
            <a:r>
              <a:rPr lang="en-US" sz="1800"/>
              <a:t>Teknologi enkripsi berbasis https dinamakan SSL yang merupakan singkatan dari Secure Sockets Layer. </a:t>
            </a:r>
          </a:p>
          <a:p>
            <a:pPr marL="90488" indent="0">
              <a:buSzPts val="3400"/>
              <a:buNone/>
            </a:pPr>
            <a:endParaRPr lang="en-US" sz="1800"/>
          </a:p>
          <a:p>
            <a:pPr marL="90488" indent="0">
              <a:buSzPts val="3400"/>
              <a:buNone/>
            </a:pPr>
            <a:r>
              <a:rPr lang="en-US" sz="1800"/>
              <a:t>SSL adalah suatu teknologi keamanan standar global yang memungkinkan komunikasi terenkripsi antara peramban web dan server web. </a:t>
            </a:r>
          </a:p>
          <a:p>
            <a:pPr marL="90488" indent="0">
              <a:buSzPts val="3400"/>
              <a:buNone/>
            </a:pPr>
            <a:endParaRPr lang="en-US" sz="1800"/>
          </a:p>
          <a:p>
            <a:pPr marL="90488" indent="0">
              <a:buSzPts val="3400"/>
              <a:buNone/>
            </a:pPr>
            <a:r>
              <a:rPr lang="en-US" sz="1800"/>
              <a:t>SSL digunakan pada berbagai situs web untuk mengurangi risiko informasi yang bersifat sensitif (misalnya, nomor kartu kredit, nama pengguna, kata sandi, email, dll) dari pencurian atau perusakan oleh peretas dan pencuri identitas. </a:t>
            </a:r>
          </a:p>
          <a:p>
            <a:pPr marL="90488" indent="0">
              <a:buSzPts val="3400"/>
              <a:buNone/>
            </a:pPr>
            <a:endParaRPr lang="en-US" sz="1800"/>
          </a:p>
          <a:p>
            <a:pPr marL="90488" indent="0">
              <a:buSzPts val="3400"/>
              <a:buNone/>
            </a:pPr>
            <a:r>
              <a:rPr lang="en-US" sz="1800"/>
              <a:t>sertifikat SSL berfungsi untuk mengotentikasi identitas situs web untuk menjamin pengunjung bahwa situs web tersebut bukan merupakan situs web palsu sekaligus mengenkripsi data yang sedang dikirim</a:t>
            </a:r>
          </a:p>
        </p:txBody>
      </p:sp>
      <p:sp>
        <p:nvSpPr>
          <p:cNvPr id="4" name="Slide Number Placeholder 3">
            <a:extLst>
              <a:ext uri="{FF2B5EF4-FFF2-40B4-BE49-F238E27FC236}">
                <a16:creationId xmlns:a16="http://schemas.microsoft.com/office/drawing/2014/main" id="{37E8A906-F624-45B5-9A03-7F180EDBED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541515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38A6-B5C2-400E-8270-74E1B77F9697}"/>
              </a:ext>
            </a:extLst>
          </p:cNvPr>
          <p:cNvSpPr>
            <a:spLocks noGrp="1"/>
          </p:cNvSpPr>
          <p:nvPr>
            <p:ph type="title"/>
          </p:nvPr>
        </p:nvSpPr>
        <p:spPr>
          <a:xfrm>
            <a:off x="2810147" y="2373600"/>
            <a:ext cx="6426300" cy="396300"/>
          </a:xfrm>
        </p:spPr>
        <p:txBody>
          <a:bodyPr/>
          <a:lstStyle/>
          <a:p>
            <a:r>
              <a:rPr lang="en-US" sz="4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Terimakasih</a:t>
            </a:r>
          </a:p>
        </p:txBody>
      </p:sp>
      <p:sp>
        <p:nvSpPr>
          <p:cNvPr id="4" name="Slide Number Placeholder 3">
            <a:extLst>
              <a:ext uri="{FF2B5EF4-FFF2-40B4-BE49-F238E27FC236}">
                <a16:creationId xmlns:a16="http://schemas.microsoft.com/office/drawing/2014/main" id="{F9F4DB3D-CC22-40ED-BAB7-77FDC242C9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118006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489857" y="604673"/>
            <a:ext cx="6426300" cy="55192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200"/>
              <a:t>Peralatan yang diperlukan dalam Jaringan Komputer</a:t>
            </a:r>
            <a:endParaRPr sz="3200"/>
          </a:p>
        </p:txBody>
      </p:sp>
      <p:sp>
        <p:nvSpPr>
          <p:cNvPr id="234" name="Google Shape;234;p20"/>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36" name="Google Shape;236;p20"/>
          <p:cNvSpPr txBox="1">
            <a:spLocks noGrp="1"/>
          </p:cNvSpPr>
          <p:nvPr>
            <p:ph type="body" idx="4294967295"/>
          </p:nvPr>
        </p:nvSpPr>
        <p:spPr>
          <a:xfrm>
            <a:off x="489857" y="1510271"/>
            <a:ext cx="5543550" cy="2828925"/>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1800"/>
              <a:t>Untuk berkomunikasi,  bertukar data dan sumber daya seperti file/folder data, multimedia dan printer sebuah jaringan komputer membutuhkan beberapa perangkat pendukung seperti kabel jaringan, akses poin, modem dan router serta NIC (Network Interface Card) pada perangkat yang terhubung dengan jaringan.</a:t>
            </a:r>
            <a:endParaRPr sz="1800"/>
          </a:p>
        </p:txBody>
      </p:sp>
      <p:pic>
        <p:nvPicPr>
          <p:cNvPr id="235" name="Google Shape;235;p20" descr="https://upload.wikimedia.org/wikipedia/commons/1/1c/Jaringan_Komputer.png">
            <a:hlinkClick r:id="rId3"/>
          </p:cNvPr>
          <p:cNvPicPr preferRelativeResize="0"/>
          <p:nvPr/>
        </p:nvPicPr>
        <p:blipFill>
          <a:blip r:embed="rId4">
            <a:alphaModFix/>
          </a:blip>
          <a:stretch>
            <a:fillRect/>
          </a:stretch>
        </p:blipFill>
        <p:spPr>
          <a:xfrm>
            <a:off x="5960350" y="1586607"/>
            <a:ext cx="3183650" cy="2676255"/>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21"/>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Alat pendukung Jaringan Komputer</a:t>
            </a:r>
            <a:endParaRPr/>
          </a:p>
        </p:txBody>
      </p:sp>
      <p:sp>
        <p:nvSpPr>
          <p:cNvPr id="243" name="Google Shape;243;p21"/>
          <p:cNvSpPr txBox="1">
            <a:spLocks noGrp="1"/>
          </p:cNvSpPr>
          <p:nvPr>
            <p:ph type="body" idx="1"/>
          </p:nvPr>
        </p:nvSpPr>
        <p:spPr>
          <a:xfrm>
            <a:off x="883375" y="1430150"/>
            <a:ext cx="33075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NIC (Network Interface Card)</a:t>
            </a:r>
            <a:endParaRPr/>
          </a:p>
          <a:p>
            <a:pPr marL="0" lvl="0" indent="0" algn="l" rtl="0">
              <a:spcBef>
                <a:spcPts val="1000"/>
              </a:spcBef>
              <a:spcAft>
                <a:spcPts val="1000"/>
              </a:spcAft>
              <a:buNone/>
            </a:pPr>
            <a:r>
              <a:rPr lang="en" sz="1400"/>
              <a:t>Nic / kartu jaringan memungkinkan perangkat komputer untuk terhubung ke jaringan dengan menggunakan kabel</a:t>
            </a:r>
            <a:endParaRPr sz="1400"/>
          </a:p>
        </p:txBody>
      </p:sp>
      <p:sp>
        <p:nvSpPr>
          <p:cNvPr id="244" name="Google Shape;244;p21"/>
          <p:cNvSpPr txBox="1">
            <a:spLocks noGrp="1"/>
          </p:cNvSpPr>
          <p:nvPr>
            <p:ph type="body" idx="2"/>
          </p:nvPr>
        </p:nvSpPr>
        <p:spPr>
          <a:xfrm>
            <a:off x="4611864" y="1430150"/>
            <a:ext cx="30027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Wireless NIC (Network Interface Card)</a:t>
            </a:r>
            <a:endParaRPr/>
          </a:p>
          <a:p>
            <a:pPr marL="0" lvl="0" indent="0" algn="l" rtl="0">
              <a:spcBef>
                <a:spcPts val="1000"/>
              </a:spcBef>
              <a:spcAft>
                <a:spcPts val="0"/>
              </a:spcAft>
              <a:buNone/>
            </a:pPr>
            <a:r>
              <a:rPr lang="en" sz="1400"/>
              <a:t>Nic / kartu jaringan memungkinkan perangkat komputer untuk terhubung ke jaringan nir kabel</a:t>
            </a:r>
            <a:endParaRPr sz="1400"/>
          </a:p>
          <a:p>
            <a:pPr marL="0" lvl="0" indent="0" algn="l" rtl="0">
              <a:spcBef>
                <a:spcPts val="1000"/>
              </a:spcBef>
              <a:spcAft>
                <a:spcPts val="1000"/>
              </a:spcAft>
              <a:buNone/>
            </a:pPr>
            <a:endParaRPr/>
          </a:p>
        </p:txBody>
      </p:sp>
      <p:sp>
        <p:nvSpPr>
          <p:cNvPr id="241" name="Google Shape;241;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45" name="Google Shape;245;p21">
            <a:hlinkClick r:id="rId3"/>
          </p:cNvPr>
          <p:cNvPicPr preferRelativeResize="0"/>
          <p:nvPr/>
        </p:nvPicPr>
        <p:blipFill>
          <a:blip r:embed="rId4">
            <a:alphaModFix/>
          </a:blip>
          <a:stretch>
            <a:fillRect/>
          </a:stretch>
        </p:blipFill>
        <p:spPr>
          <a:xfrm>
            <a:off x="1477714" y="3043225"/>
            <a:ext cx="2423626" cy="1564475"/>
          </a:xfrm>
          <a:prstGeom prst="rect">
            <a:avLst/>
          </a:prstGeom>
          <a:noFill/>
          <a:ln>
            <a:noFill/>
          </a:ln>
        </p:spPr>
      </p:pic>
      <p:pic>
        <p:nvPicPr>
          <p:cNvPr id="246" name="Google Shape;246;p21">
            <a:hlinkClick r:id="rId5"/>
          </p:cNvPr>
          <p:cNvPicPr preferRelativeResize="0"/>
          <p:nvPr/>
        </p:nvPicPr>
        <p:blipFill>
          <a:blip r:embed="rId6">
            <a:alphaModFix/>
          </a:blip>
          <a:stretch>
            <a:fillRect/>
          </a:stretch>
        </p:blipFill>
        <p:spPr>
          <a:xfrm>
            <a:off x="5098570" y="3043225"/>
            <a:ext cx="2029325" cy="148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22"/>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Alat pendukung Jaringan Komputer</a:t>
            </a:r>
            <a:endParaRPr/>
          </a:p>
        </p:txBody>
      </p:sp>
      <p:sp>
        <p:nvSpPr>
          <p:cNvPr id="253" name="Google Shape;253;p22"/>
          <p:cNvSpPr txBox="1">
            <a:spLocks noGrp="1"/>
          </p:cNvSpPr>
          <p:nvPr>
            <p:ph type="body" idx="1"/>
          </p:nvPr>
        </p:nvSpPr>
        <p:spPr>
          <a:xfrm>
            <a:off x="1188175" y="1430150"/>
            <a:ext cx="30027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Wireless Dongle</a:t>
            </a:r>
            <a:endParaRPr/>
          </a:p>
          <a:p>
            <a:pPr marL="0" lvl="0" indent="0" algn="l" rtl="0">
              <a:spcBef>
                <a:spcPts val="1000"/>
              </a:spcBef>
              <a:spcAft>
                <a:spcPts val="1000"/>
              </a:spcAft>
              <a:buNone/>
            </a:pPr>
            <a:r>
              <a:rPr lang="en" sz="1400"/>
              <a:t>Perangkat keras yang memungkinkan perangkat komputer untuk terhubung ke jaringan nirkabel tanpa perlu instalasi Wireless NIC</a:t>
            </a:r>
            <a:endParaRPr sz="1400"/>
          </a:p>
        </p:txBody>
      </p:sp>
      <p:sp>
        <p:nvSpPr>
          <p:cNvPr id="254" name="Google Shape;254;p22"/>
          <p:cNvSpPr txBox="1">
            <a:spLocks noGrp="1"/>
          </p:cNvSpPr>
          <p:nvPr>
            <p:ph type="body" idx="2"/>
          </p:nvPr>
        </p:nvSpPr>
        <p:spPr>
          <a:xfrm>
            <a:off x="4611864" y="1430150"/>
            <a:ext cx="30027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WAP (Wireless Access Point)</a:t>
            </a:r>
            <a:endParaRPr/>
          </a:p>
          <a:p>
            <a:pPr marL="0" lvl="0" indent="0" algn="l" rtl="0">
              <a:spcBef>
                <a:spcPts val="1000"/>
              </a:spcBef>
              <a:spcAft>
                <a:spcPts val="0"/>
              </a:spcAft>
              <a:buNone/>
            </a:pPr>
            <a:r>
              <a:rPr lang="en" sz="1400"/>
              <a:t>Perangkat jaringan nirkabel yang bertindak sebagai portal bagi perangkat komputer lainnya agar dapat terhubung ke jaringan</a:t>
            </a:r>
            <a:endParaRPr sz="1400"/>
          </a:p>
          <a:p>
            <a:pPr marL="0" lvl="0" indent="0" algn="l" rtl="0">
              <a:spcBef>
                <a:spcPts val="1000"/>
              </a:spcBef>
              <a:spcAft>
                <a:spcPts val="1000"/>
              </a:spcAft>
              <a:buNone/>
            </a:pPr>
            <a:endParaRPr/>
          </a:p>
        </p:txBody>
      </p:sp>
      <p:sp>
        <p:nvSpPr>
          <p:cNvPr id="251" name="Google Shape;251;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55" name="Google Shape;255;p22">
            <a:hlinkClick r:id="rId3"/>
          </p:cNvPr>
          <p:cNvPicPr preferRelativeResize="0"/>
          <p:nvPr/>
        </p:nvPicPr>
        <p:blipFill>
          <a:blip r:embed="rId4">
            <a:alphaModFix/>
          </a:blip>
          <a:stretch>
            <a:fillRect/>
          </a:stretch>
        </p:blipFill>
        <p:spPr>
          <a:xfrm>
            <a:off x="5248825" y="3084550"/>
            <a:ext cx="1728797" cy="1481826"/>
          </a:xfrm>
          <a:prstGeom prst="rect">
            <a:avLst/>
          </a:prstGeom>
          <a:noFill/>
          <a:ln>
            <a:noFill/>
          </a:ln>
        </p:spPr>
      </p:pic>
      <p:pic>
        <p:nvPicPr>
          <p:cNvPr id="256" name="Google Shape;256;p22">
            <a:hlinkClick r:id="rId5"/>
          </p:cNvPr>
          <p:cNvPicPr preferRelativeResize="0"/>
          <p:nvPr/>
        </p:nvPicPr>
        <p:blipFill>
          <a:blip r:embed="rId6">
            <a:alphaModFix/>
          </a:blip>
          <a:stretch>
            <a:fillRect/>
          </a:stretch>
        </p:blipFill>
        <p:spPr>
          <a:xfrm>
            <a:off x="2073745" y="3226925"/>
            <a:ext cx="1231550" cy="1339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23"/>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Alat pendukung Jaringan Komputer</a:t>
            </a:r>
            <a:endParaRPr/>
          </a:p>
        </p:txBody>
      </p:sp>
      <p:sp>
        <p:nvSpPr>
          <p:cNvPr id="263" name="Google Shape;263;p23"/>
          <p:cNvSpPr txBox="1">
            <a:spLocks noGrp="1"/>
          </p:cNvSpPr>
          <p:nvPr>
            <p:ph type="body" idx="1"/>
          </p:nvPr>
        </p:nvSpPr>
        <p:spPr>
          <a:xfrm>
            <a:off x="1188175" y="1430150"/>
            <a:ext cx="30027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Switch</a:t>
            </a:r>
            <a:endParaRPr/>
          </a:p>
          <a:p>
            <a:pPr marL="0" lvl="0" indent="0" algn="l" rtl="0">
              <a:spcBef>
                <a:spcPts val="1000"/>
              </a:spcBef>
              <a:spcAft>
                <a:spcPts val="1000"/>
              </a:spcAft>
              <a:buNone/>
            </a:pPr>
            <a:r>
              <a:rPr lang="en" sz="1400"/>
              <a:t>Perangkat jaringan yang menghubungkan perangkat lainnya dalam jaringan komputer</a:t>
            </a:r>
            <a:endParaRPr sz="1400"/>
          </a:p>
        </p:txBody>
      </p:sp>
      <p:sp>
        <p:nvSpPr>
          <p:cNvPr id="264" name="Google Shape;264;p23"/>
          <p:cNvSpPr txBox="1">
            <a:spLocks noGrp="1"/>
          </p:cNvSpPr>
          <p:nvPr>
            <p:ph type="body" idx="2"/>
          </p:nvPr>
        </p:nvSpPr>
        <p:spPr>
          <a:xfrm>
            <a:off x="4611864" y="1430150"/>
            <a:ext cx="3002700" cy="276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Hub</a:t>
            </a:r>
            <a:endParaRPr/>
          </a:p>
          <a:p>
            <a:pPr marL="0" lvl="0" indent="0" algn="l" rtl="0">
              <a:spcBef>
                <a:spcPts val="1000"/>
              </a:spcBef>
              <a:spcAft>
                <a:spcPts val="0"/>
              </a:spcAft>
              <a:buNone/>
            </a:pPr>
            <a:r>
              <a:rPr lang="en" sz="1400"/>
              <a:t>Perangkat jaringan yang menghubungkan perangkat lainnya dalam jaringan komputer</a:t>
            </a:r>
            <a:endParaRPr sz="1400"/>
          </a:p>
          <a:p>
            <a:pPr marL="0" lvl="0" indent="0" algn="l" rtl="0">
              <a:spcBef>
                <a:spcPts val="1000"/>
              </a:spcBef>
              <a:spcAft>
                <a:spcPts val="1000"/>
              </a:spcAft>
              <a:buNone/>
            </a:pPr>
            <a:endParaRPr/>
          </a:p>
        </p:txBody>
      </p:sp>
      <p:sp>
        <p:nvSpPr>
          <p:cNvPr id="261" name="Google Shape;261;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65" name="Google Shape;265;p23">
            <a:hlinkClick r:id="rId3"/>
          </p:cNvPr>
          <p:cNvPicPr preferRelativeResize="0"/>
          <p:nvPr/>
        </p:nvPicPr>
        <p:blipFill>
          <a:blip r:embed="rId4">
            <a:alphaModFix/>
          </a:blip>
          <a:stretch>
            <a:fillRect/>
          </a:stretch>
        </p:blipFill>
        <p:spPr>
          <a:xfrm>
            <a:off x="1282300" y="3021790"/>
            <a:ext cx="2411027" cy="1607351"/>
          </a:xfrm>
          <a:prstGeom prst="rect">
            <a:avLst/>
          </a:prstGeom>
          <a:noFill/>
          <a:ln>
            <a:noFill/>
          </a:ln>
        </p:spPr>
      </p:pic>
      <p:pic>
        <p:nvPicPr>
          <p:cNvPr id="266" name="Google Shape;266;p23">
            <a:hlinkClick r:id="rId5"/>
          </p:cNvPr>
          <p:cNvPicPr preferRelativeResize="0"/>
          <p:nvPr/>
        </p:nvPicPr>
        <p:blipFill>
          <a:blip r:embed="rId6">
            <a:alphaModFix/>
          </a:blip>
          <a:stretch>
            <a:fillRect/>
          </a:stretch>
        </p:blipFill>
        <p:spPr>
          <a:xfrm>
            <a:off x="4971482" y="2968538"/>
            <a:ext cx="2283499" cy="1713876"/>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208</TotalTime>
  <Words>2424</Words>
  <Application>Microsoft Office PowerPoint</Application>
  <PresentationFormat>On-screen Show (16:9)</PresentationFormat>
  <Paragraphs>350</Paragraphs>
  <Slides>53</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Trebuchet MS</vt:lpstr>
      <vt:lpstr>Nunito</vt:lpstr>
      <vt:lpstr>Modern Love</vt:lpstr>
      <vt:lpstr>Wingdings</vt:lpstr>
      <vt:lpstr>Arial</vt:lpstr>
      <vt:lpstr>Wingdings 3</vt:lpstr>
      <vt:lpstr>Roboto</vt:lpstr>
      <vt:lpstr>Nunito SemiBold</vt:lpstr>
      <vt:lpstr>Facet</vt:lpstr>
      <vt:lpstr>Jaringan Komputer dan Internet</vt:lpstr>
      <vt:lpstr>PowerPoint Presentation</vt:lpstr>
      <vt:lpstr>PowerPoint Presentation</vt:lpstr>
      <vt:lpstr>Jaringan Komputer dan Perangkatnya</vt:lpstr>
      <vt:lpstr>Jaringan Komputer</vt:lpstr>
      <vt:lpstr>Peralatan yang diperlukan dalam Jaringan Komputer</vt:lpstr>
      <vt:lpstr>Alat pendukung Jaringan Komputer</vt:lpstr>
      <vt:lpstr>Alat pendukung Jaringan Komputer</vt:lpstr>
      <vt:lpstr>Alat pendukung Jaringan Komputer</vt:lpstr>
      <vt:lpstr>PowerPoint Presentation</vt:lpstr>
      <vt:lpstr>Alat pendukung Jaringan Komputer</vt:lpstr>
      <vt:lpstr>PowerPoint Presentation</vt:lpstr>
      <vt:lpstr>Latihan</vt:lpstr>
      <vt:lpstr>Jawaban Latihan</vt:lpstr>
      <vt:lpstr>PowerPoint Presentation</vt:lpstr>
      <vt:lpstr>Latihan</vt:lpstr>
      <vt:lpstr>Bagaimana Cara kerja Jaringan</vt:lpstr>
      <vt:lpstr>PowerPoint Presentation</vt:lpstr>
      <vt:lpstr>Cara kerja jaringan</vt:lpstr>
      <vt:lpstr>PowerPoint Presentation</vt:lpstr>
      <vt:lpstr>Penanda unik tiap perangkat</vt:lpstr>
      <vt:lpstr>PowerPoint Presentation</vt:lpstr>
      <vt:lpstr>Mengenal mac address</vt:lpstr>
      <vt:lpstr>PowerPoint Presentation</vt:lpstr>
      <vt:lpstr>mencari mac address perangkat windows</vt:lpstr>
      <vt:lpstr>PowerPoint Presentation</vt:lpstr>
      <vt:lpstr>Kelebihan Dan kekurangan jaringan dengan kabel</vt:lpstr>
      <vt:lpstr>Kelebihan Dan kekurangan jaringan nirkabel</vt:lpstr>
      <vt:lpstr>Jaringan di sekitar kita</vt:lpstr>
      <vt:lpstr>PowerPoint Presentation</vt:lpstr>
      <vt:lpstr>Pan (personal area network)</vt:lpstr>
      <vt:lpstr>LAN (Local Area Network)</vt:lpstr>
      <vt:lpstr>WAN (Wide Area Network)</vt:lpstr>
      <vt:lpstr>Latihan</vt:lpstr>
      <vt:lpstr>Latihan (Jawaban)</vt:lpstr>
      <vt:lpstr>TOPOLOGI JARINGAN</vt:lpstr>
      <vt:lpstr>TOPOLOGI Bus</vt:lpstr>
      <vt:lpstr>TOPOLOGI Ring</vt:lpstr>
      <vt:lpstr>TOPOLOGI Star</vt:lpstr>
      <vt:lpstr>TOPOLOGI Mesh</vt:lpstr>
      <vt:lpstr>PowerPoint Presentation</vt:lpstr>
      <vt:lpstr>Mari bereksplorasi</vt:lpstr>
      <vt:lpstr>Mari bereksplorasi</vt:lpstr>
      <vt:lpstr>Latihan</vt:lpstr>
      <vt:lpstr>Latihan (Jawaban)</vt:lpstr>
      <vt:lpstr>Latihan</vt:lpstr>
      <vt:lpstr>Latihan (Jawaban)</vt:lpstr>
      <vt:lpstr>Latihan</vt:lpstr>
      <vt:lpstr>Latihan (Jawaban)</vt:lpstr>
      <vt:lpstr>Proteksi Data Jaringan</vt:lpstr>
      <vt:lpstr>Apakah kita benar2 aman saat berinteraksi dalam jaringan</vt:lpstr>
      <vt:lpstr>Enkripsi</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Informatika Jaringan Komputer dan Internet</dc:title>
  <cp:lastModifiedBy>SMAN 9</cp:lastModifiedBy>
  <cp:revision>5</cp:revision>
  <dcterms:modified xsi:type="dcterms:W3CDTF">2022-10-10T04:29:51Z</dcterms:modified>
</cp:coreProperties>
</file>