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81" r:id="rId13"/>
    <p:sldId id="267" r:id="rId14"/>
    <p:sldId id="268" r:id="rId15"/>
    <p:sldId id="269" r:id="rId16"/>
    <p:sldId id="270" r:id="rId17"/>
    <p:sldId id="271" r:id="rId18"/>
    <p:sldId id="272" r:id="rId19"/>
    <p:sldId id="280" r:id="rId20"/>
    <p:sldId id="273" r:id="rId21"/>
    <p:sldId id="274" r:id="rId22"/>
    <p:sldId id="275" r:id="rId23"/>
    <p:sldId id="276" r:id="rId24"/>
    <p:sldId id="277" r:id="rId25"/>
    <p:sldId id="278"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2" d="100"/>
          <a:sy n="32" d="100"/>
        </p:scale>
        <p:origin x="811"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9EC3E5-8929-4FA1-8574-4CE4E5934003}" type="datetimeFigureOut">
              <a:rPr lang="en-US" smtClean="0"/>
              <a:t>3/9/2023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6AB31-BB28-41E2-8AD1-6E039E80E69E}" type="slidenum">
              <a:rPr lang="en-US" smtClean="0"/>
              <a:t>‹#›</a:t>
            </a:fld>
            <a:endParaRPr lang="en-US"/>
          </a:p>
        </p:txBody>
      </p:sp>
    </p:spTree>
    <p:extLst>
      <p:ext uri="{BB962C8B-B14F-4D97-AF65-F5344CB8AC3E}">
        <p14:creationId xmlns:p14="http://schemas.microsoft.com/office/powerpoint/2010/main" val="156885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F80054-E739-4165-9E74-347A026F8A50}"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40424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F80054-E739-4165-9E74-347A026F8A50}"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409718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F80054-E739-4165-9E74-347A026F8A50}"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73401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F80054-E739-4165-9E74-347A026F8A50}"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3113048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80054-E739-4165-9E74-347A026F8A50}" type="datetimeFigureOut">
              <a:rPr lang="en-US" smtClean="0"/>
              <a:t>3/9/2023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247281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F80054-E739-4165-9E74-347A026F8A50}"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56864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F80054-E739-4165-9E74-347A026F8A50}" type="datetimeFigureOut">
              <a:rPr lang="en-US" smtClean="0"/>
              <a:t>3/9/2023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134687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F80054-E739-4165-9E74-347A026F8A50}" type="datetimeFigureOut">
              <a:rPr lang="en-US" smtClean="0"/>
              <a:t>3/9/2023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403269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80054-E739-4165-9E74-347A026F8A50}" type="datetimeFigureOut">
              <a:rPr lang="en-US" smtClean="0"/>
              <a:t>3/9/2023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61868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80054-E739-4165-9E74-347A026F8A50}"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381722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F80054-E739-4165-9E74-347A026F8A50}" type="datetimeFigureOut">
              <a:rPr lang="en-US" smtClean="0"/>
              <a:t>3/9/2023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0FCF0-A429-4CFE-819A-52A691905DB7}" type="slidenum">
              <a:rPr lang="en-US" smtClean="0"/>
              <a:t>‹#›</a:t>
            </a:fld>
            <a:endParaRPr lang="en-US"/>
          </a:p>
        </p:txBody>
      </p:sp>
    </p:spTree>
    <p:extLst>
      <p:ext uri="{BB962C8B-B14F-4D97-AF65-F5344CB8AC3E}">
        <p14:creationId xmlns:p14="http://schemas.microsoft.com/office/powerpoint/2010/main" val="150877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80054-E739-4165-9E74-347A026F8A50}" type="datetimeFigureOut">
              <a:rPr lang="en-US" smtClean="0"/>
              <a:t>3/9/2023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0FCF0-A429-4CFE-819A-52A691905DB7}" type="slidenum">
              <a:rPr lang="en-US" smtClean="0"/>
              <a:t>‹#›</a:t>
            </a:fld>
            <a:endParaRPr lang="en-US"/>
          </a:p>
        </p:txBody>
      </p:sp>
    </p:spTree>
    <p:extLst>
      <p:ext uri="{BB962C8B-B14F-4D97-AF65-F5344CB8AC3E}">
        <p14:creationId xmlns:p14="http://schemas.microsoft.com/office/powerpoint/2010/main" val="58480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Web%20scraping.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A63E6-E8E9-424B-87E6-B72A6E022F54}"/>
              </a:ext>
            </a:extLst>
          </p:cNvPr>
          <p:cNvSpPr>
            <a:spLocks noGrp="1"/>
          </p:cNvSpPr>
          <p:nvPr>
            <p:ph type="ctrTitle"/>
          </p:nvPr>
        </p:nvSpPr>
        <p:spPr/>
        <p:txBody>
          <a:bodyPr/>
          <a:lstStyle/>
          <a:p>
            <a:r>
              <a:rPr lang="en-US" b="1">
                <a:solidFill>
                  <a:srgbClr val="002060"/>
                </a:solidFill>
                <a:effectLst/>
                <a:latin typeface="Dosis ExtraBold" pitchFamily="2" charset="0"/>
              </a:rPr>
              <a:t>ANALISIS DATA</a:t>
            </a:r>
            <a:br>
              <a:rPr lang="en-US" b="1">
                <a:solidFill>
                  <a:srgbClr val="002060"/>
                </a:solidFill>
                <a:effectLst/>
                <a:latin typeface="Dosis ExtraBold" pitchFamily="2" charset="0"/>
              </a:rPr>
            </a:br>
            <a:endParaRPr lang="en-US">
              <a:solidFill>
                <a:srgbClr val="002060"/>
              </a:solidFill>
              <a:latin typeface="Dosis ExtraBold" pitchFamily="2" charset="0"/>
            </a:endParaRPr>
          </a:p>
        </p:txBody>
      </p:sp>
      <p:sp>
        <p:nvSpPr>
          <p:cNvPr id="3" name="Subtitle 2">
            <a:extLst>
              <a:ext uri="{FF2B5EF4-FFF2-40B4-BE49-F238E27FC236}">
                <a16:creationId xmlns:a16="http://schemas.microsoft.com/office/drawing/2014/main" id="{1387911B-AA6E-45F5-B5D0-F5518CF6F659}"/>
              </a:ext>
            </a:extLst>
          </p:cNvPr>
          <p:cNvSpPr>
            <a:spLocks noGrp="1"/>
          </p:cNvSpPr>
          <p:nvPr>
            <p:ph type="subTitle" idx="1"/>
          </p:nvPr>
        </p:nvSpPr>
        <p:spPr>
          <a:xfrm>
            <a:off x="1524000" y="4653072"/>
            <a:ext cx="9144000" cy="1655762"/>
          </a:xfrm>
        </p:spPr>
        <p:txBody>
          <a:bodyPr/>
          <a:lstStyle/>
          <a:p>
            <a:r>
              <a:rPr lang="en-US">
                <a:latin typeface="Barlow Condensed Medium" panose="00000606000000000000" pitchFamily="2" charset="0"/>
              </a:rPr>
              <a:t>By : Damanik</a:t>
            </a:r>
          </a:p>
          <a:p>
            <a:r>
              <a:rPr lang="en-US">
                <a:latin typeface="Barlow Condensed Medium" panose="00000606000000000000" pitchFamily="2" charset="0"/>
              </a:rPr>
              <a:t>SMAN 9 Kota Jambi</a:t>
            </a:r>
          </a:p>
        </p:txBody>
      </p:sp>
      <p:pic>
        <p:nvPicPr>
          <p:cNvPr id="17" name="Picture 16">
            <a:extLst>
              <a:ext uri="{FF2B5EF4-FFF2-40B4-BE49-F238E27FC236}">
                <a16:creationId xmlns:a16="http://schemas.microsoft.com/office/drawing/2014/main" id="{2E65E578-7D2B-4E4B-BC91-A613CC58C129}"/>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380417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E8B52-0132-4549-9BAF-350E7A42A6FC}"/>
              </a:ext>
            </a:extLst>
          </p:cNvPr>
          <p:cNvSpPr>
            <a:spLocks noGrp="1"/>
          </p:cNvSpPr>
          <p:nvPr>
            <p:ph type="title"/>
          </p:nvPr>
        </p:nvSpPr>
        <p:spPr>
          <a:xfrm>
            <a:off x="502920" y="415925"/>
            <a:ext cx="10515600" cy="823595"/>
          </a:xfrm>
        </p:spPr>
        <p:txBody>
          <a:bodyPr vert="horz" lIns="91440" tIns="45720" rIns="91440" bIns="45720" rtlCol="0" anchor="ctr">
            <a:normAutofit/>
          </a:bodyPr>
          <a:lstStyle/>
          <a:p>
            <a:r>
              <a:rPr lang="en-US" b="1">
                <a:latin typeface="Dosis ExtraBold" pitchFamily="2" charset="0"/>
              </a:rPr>
              <a:t>Keuntungan Analisis Data </a:t>
            </a:r>
          </a:p>
        </p:txBody>
      </p:sp>
      <p:sp>
        <p:nvSpPr>
          <p:cNvPr id="3" name="Content Placeholder 2">
            <a:extLst>
              <a:ext uri="{FF2B5EF4-FFF2-40B4-BE49-F238E27FC236}">
                <a16:creationId xmlns:a16="http://schemas.microsoft.com/office/drawing/2014/main" id="{A797D5EE-4ABA-48A1-92FE-6AE664371584}"/>
              </a:ext>
            </a:extLst>
          </p:cNvPr>
          <p:cNvSpPr>
            <a:spLocks noGrp="1"/>
          </p:cNvSpPr>
          <p:nvPr>
            <p:ph idx="1"/>
          </p:nvPr>
        </p:nvSpPr>
        <p:spPr>
          <a:xfrm>
            <a:off x="502920" y="1781651"/>
            <a:ext cx="10515600" cy="4351338"/>
          </a:xfrm>
        </p:spPr>
        <p:txBody>
          <a:bodyPr>
            <a:normAutofit fontScale="92500"/>
          </a:bodyPr>
          <a:lstStyle/>
          <a:p>
            <a:pPr marL="0" indent="0" rtl="0">
              <a:buNone/>
            </a:pPr>
            <a:r>
              <a:rPr lang="en-US"/>
              <a:t>Beberapa keuntungan melakukan analisis data bagi sebuah penelitian :</a:t>
            </a:r>
          </a:p>
          <a:p>
            <a:pPr marL="538163" marR="0" indent="-538163" rtl="0">
              <a:buFont typeface="+mj-lt"/>
              <a:buAutoNum type="arabicPeriod"/>
            </a:pPr>
            <a:r>
              <a:rPr lang="en-US">
                <a:effectLst/>
              </a:rPr>
              <a:t>Mendapatkan hasil pengukuran yang lebih jelas</a:t>
            </a:r>
          </a:p>
          <a:p>
            <a:pPr marL="538163" marR="0" indent="-538163" rtl="0">
              <a:buFont typeface="+mj-lt"/>
              <a:buAutoNum type="arabicPeriod"/>
            </a:pPr>
            <a:r>
              <a:rPr lang="en-US">
                <a:effectLst/>
              </a:rPr>
              <a:t>Proses identifikasi lebih reliabel</a:t>
            </a:r>
          </a:p>
          <a:p>
            <a:pPr marL="538163" marR="0" indent="-538163" rtl="0">
              <a:buFont typeface="+mj-lt"/>
              <a:buAutoNum type="arabicPeriod"/>
            </a:pPr>
            <a:r>
              <a:rPr lang="en-US">
                <a:effectLst/>
              </a:rPr>
              <a:t>Memunginkan untuk melakukan identifikasi pada hal-hal yang penting</a:t>
            </a:r>
          </a:p>
          <a:p>
            <a:pPr marL="538163" marR="0" indent="-538163" rtl="0">
              <a:buFont typeface="+mj-lt"/>
              <a:buAutoNum type="arabicPeriod"/>
            </a:pPr>
            <a:r>
              <a:rPr lang="en-US">
                <a:effectLst/>
              </a:rPr>
              <a:t>Dapat dilihat secara visual sehingga membantu dalam mengambil keputusan secara cepat dan tepat</a:t>
            </a:r>
          </a:p>
          <a:p>
            <a:pPr marL="538163" marR="0" indent="-538163" rtl="0">
              <a:buFont typeface="+mj-lt"/>
              <a:buAutoNum type="arabicPeriod"/>
            </a:pPr>
            <a:r>
              <a:rPr lang="en-US">
                <a:effectLst/>
              </a:rPr>
              <a:t>Dalam kegiatan bisnis, membantu proses identifikasi masalah yang membutuhkan tindakan atau keputusan</a:t>
            </a:r>
          </a:p>
          <a:p>
            <a:pPr marL="538163" marR="0" indent="-538163" rtl="0">
              <a:buFont typeface="+mj-lt"/>
              <a:buAutoNum type="arabicPeriod"/>
            </a:pPr>
            <a:r>
              <a:rPr lang="en-US">
                <a:effectLst/>
              </a:rPr>
              <a:t>Memiliki kesadaran yang lebih baik mengenail potensi dari pelanggan</a:t>
            </a:r>
          </a:p>
          <a:p>
            <a:endParaRPr lang="en-US"/>
          </a:p>
          <a:p>
            <a:endParaRPr lang="en-US"/>
          </a:p>
          <a:p>
            <a:endParaRPr lang="en-US"/>
          </a:p>
        </p:txBody>
      </p:sp>
      <p:pic>
        <p:nvPicPr>
          <p:cNvPr id="4" name="Picture 3">
            <a:extLst>
              <a:ext uri="{FF2B5EF4-FFF2-40B4-BE49-F238E27FC236}">
                <a16:creationId xmlns:a16="http://schemas.microsoft.com/office/drawing/2014/main" id="{8E69D5E7-4107-4EEF-A615-614CA0BE3304}"/>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2252670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66A6-741A-4453-8B1C-EAE0740C2CC1}"/>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Teknik Pengumpulan Data</a:t>
            </a:r>
          </a:p>
        </p:txBody>
      </p:sp>
      <p:sp>
        <p:nvSpPr>
          <p:cNvPr id="3" name="Content Placeholder 2">
            <a:extLst>
              <a:ext uri="{FF2B5EF4-FFF2-40B4-BE49-F238E27FC236}">
                <a16:creationId xmlns:a16="http://schemas.microsoft.com/office/drawing/2014/main" id="{2EA83501-21FE-48FF-94A5-1E53B90338E4}"/>
              </a:ext>
            </a:extLst>
          </p:cNvPr>
          <p:cNvSpPr>
            <a:spLocks noGrp="1"/>
          </p:cNvSpPr>
          <p:nvPr>
            <p:ph idx="1"/>
          </p:nvPr>
        </p:nvSpPr>
        <p:spPr/>
        <p:txBody>
          <a:bodyPr/>
          <a:lstStyle/>
          <a:p>
            <a:pPr marL="0" indent="0">
              <a:buNone/>
            </a:pPr>
            <a:r>
              <a:rPr lang="en-US"/>
              <a:t>Terdapat dua hal utama yang mempengaruhi kualitas data hasil penelitian yaitu </a:t>
            </a:r>
            <a:r>
              <a:rPr lang="en-US" b="1"/>
              <a:t>kualitas instrumen penelitian </a:t>
            </a:r>
            <a:r>
              <a:rPr lang="en-US"/>
              <a:t>dan </a:t>
            </a:r>
            <a:r>
              <a:rPr lang="en-US" b="1"/>
              <a:t>kualitas pengumpulan data</a:t>
            </a:r>
            <a:r>
              <a:rPr lang="en-US"/>
              <a:t>. Kualitas instrumen penelitian berkenaan dengan validitas dan reliabilitas instrumen dan kualitas pengumpulan data berkenaan dengan ketepatan cara-cara yang digunakan untuk mengumpulkan data. Oleh karena itu instrumen yang telah teruji validitas dan reliabilitasnya belum tentu dapat menghasilkan data yang valid atau reliabel, apabila instrumen tersebut tidak digunakan secara tepat dalam pengumpulan datanya.</a:t>
            </a:r>
          </a:p>
        </p:txBody>
      </p:sp>
      <p:pic>
        <p:nvPicPr>
          <p:cNvPr id="4" name="Picture 3">
            <a:extLst>
              <a:ext uri="{FF2B5EF4-FFF2-40B4-BE49-F238E27FC236}">
                <a16:creationId xmlns:a16="http://schemas.microsoft.com/office/drawing/2014/main" id="{A7A40DDD-8C4A-4481-828F-E4EBFE00188E}"/>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401836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5F7A3-01C7-49CB-A85F-1A9F0BF70EF6}"/>
              </a:ext>
            </a:extLst>
          </p:cNvPr>
          <p:cNvSpPr>
            <a:spLocks noGrp="1"/>
          </p:cNvSpPr>
          <p:nvPr>
            <p:ph idx="1"/>
          </p:nvPr>
        </p:nvSpPr>
        <p:spPr>
          <a:xfrm>
            <a:off x="838200" y="1825625"/>
            <a:ext cx="10515600" cy="2502535"/>
          </a:xfrm>
        </p:spPr>
        <p:txBody>
          <a:bodyPr>
            <a:noAutofit/>
          </a:bodyPr>
          <a:lstStyle/>
          <a:p>
            <a:pPr marL="0" indent="0">
              <a:buNone/>
            </a:pPr>
            <a:r>
              <a:rPr lang="en-US" sz="3600">
                <a:hlinkClick r:id="rId2" action="ppaction://hlinkfile"/>
              </a:rPr>
              <a:t>Web scraping </a:t>
            </a:r>
            <a:r>
              <a:rPr lang="en-US" sz="3600"/>
              <a:t>(atau webscraping) adalah teknik yang digunakan untuk mengambil data dari situs web secara otomatis. Dalam proses webscraping, program komputer secara otomatis mengakses situs web, mengambil informasi yang diperlukan dari halaman web, dan kemudian menyimpannya dalam format yang dapat diakses atau digunakan kembali.</a:t>
            </a:r>
          </a:p>
        </p:txBody>
      </p:sp>
      <p:sp>
        <p:nvSpPr>
          <p:cNvPr id="4" name="Title 1">
            <a:extLst>
              <a:ext uri="{FF2B5EF4-FFF2-40B4-BE49-F238E27FC236}">
                <a16:creationId xmlns:a16="http://schemas.microsoft.com/office/drawing/2014/main" id="{A15F36FC-F2BE-47CC-B1F0-208FEC2F4970}"/>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b="1">
                <a:latin typeface="Dosis ExtraBold" pitchFamily="2" charset="0"/>
              </a:rPr>
              <a:t>Webscraping</a:t>
            </a:r>
          </a:p>
        </p:txBody>
      </p:sp>
    </p:spTree>
    <p:extLst>
      <p:ext uri="{BB962C8B-B14F-4D97-AF65-F5344CB8AC3E}">
        <p14:creationId xmlns:p14="http://schemas.microsoft.com/office/powerpoint/2010/main" val="3461641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0F8AE-C07F-4AAF-8D59-4B0D7516E2C0}"/>
              </a:ext>
            </a:extLst>
          </p:cNvPr>
          <p:cNvSpPr>
            <a:spLocks noGrp="1"/>
          </p:cNvSpPr>
          <p:nvPr>
            <p:ph type="title"/>
          </p:nvPr>
        </p:nvSpPr>
        <p:spPr>
          <a:xfrm>
            <a:off x="543560" y="274002"/>
            <a:ext cx="10515600" cy="752475"/>
          </a:xfrm>
        </p:spPr>
        <p:txBody>
          <a:bodyPr vert="horz" lIns="91440" tIns="45720" rIns="91440" bIns="45720" rtlCol="0" anchor="ctr">
            <a:normAutofit/>
          </a:bodyPr>
          <a:lstStyle/>
          <a:p>
            <a:r>
              <a:rPr lang="en-US" b="1">
                <a:latin typeface="Dosis ExtraBold" pitchFamily="2" charset="0"/>
              </a:rPr>
              <a:t>Klasifikasi data</a:t>
            </a:r>
          </a:p>
        </p:txBody>
      </p:sp>
      <p:sp>
        <p:nvSpPr>
          <p:cNvPr id="3" name="Content Placeholder 2">
            <a:extLst>
              <a:ext uri="{FF2B5EF4-FFF2-40B4-BE49-F238E27FC236}">
                <a16:creationId xmlns:a16="http://schemas.microsoft.com/office/drawing/2014/main" id="{0199B9B6-3B38-4BB2-A8D3-B6926F2D0FFA}"/>
              </a:ext>
            </a:extLst>
          </p:cNvPr>
          <p:cNvSpPr>
            <a:spLocks noGrp="1"/>
          </p:cNvSpPr>
          <p:nvPr>
            <p:ph idx="1"/>
          </p:nvPr>
        </p:nvSpPr>
        <p:spPr>
          <a:xfrm>
            <a:off x="543560" y="1253331"/>
            <a:ext cx="10515600" cy="4351338"/>
          </a:xfrm>
        </p:spPr>
        <p:txBody>
          <a:bodyPr vert="horz" lIns="91440" tIns="45720" rIns="91440" bIns="45720" rtlCol="0">
            <a:noAutofit/>
          </a:bodyPr>
          <a:lstStyle/>
          <a:p>
            <a:pPr marL="514350" indent="-514350">
              <a:lnSpc>
                <a:spcPct val="100000"/>
              </a:lnSpc>
              <a:spcBef>
                <a:spcPts val="0"/>
              </a:spcBef>
              <a:buFont typeface="+mj-lt"/>
              <a:buAutoNum type="arabicPeriod"/>
            </a:pPr>
            <a:r>
              <a:rPr lang="pt-BR" sz="3600">
                <a:solidFill>
                  <a:srgbClr val="C00000"/>
                </a:solidFill>
                <a:latin typeface="Barlow Condensed SemiBold" panose="00000706000000000000" pitchFamily="2" charset="0"/>
              </a:rPr>
              <a:t>Jenis Data Menurtu Cara Memperolehnya</a:t>
            </a:r>
          </a:p>
          <a:p>
            <a:pPr marL="538163" indent="0">
              <a:lnSpc>
                <a:spcPct val="100000"/>
              </a:lnSpc>
              <a:spcBef>
                <a:spcPts val="0"/>
              </a:spcBef>
              <a:buNone/>
            </a:pPr>
            <a:r>
              <a:rPr lang="en-US" sz="3200" b="1">
                <a:latin typeface="Barlow Condensed Medium" panose="00000606000000000000" pitchFamily="2" charset="0"/>
              </a:rPr>
              <a:t>Data Primer</a:t>
            </a:r>
          </a:p>
          <a:p>
            <a:pPr marL="538163" indent="0">
              <a:lnSpc>
                <a:spcPct val="100000"/>
              </a:lnSpc>
              <a:spcBef>
                <a:spcPts val="0"/>
              </a:spcBef>
              <a:buNone/>
            </a:pPr>
            <a:r>
              <a:rPr lang="en-US" sz="2600"/>
              <a:t>Data primer adalah secara langsung diambil dari objek penelitian oleh peniliti baik perorangan maupun ogranisasi. Contoh : Mewancarai langsung penonton bioskop untuk meneliti preferensi konsumen bioskop</a:t>
            </a:r>
          </a:p>
          <a:p>
            <a:pPr marL="538163" indent="0">
              <a:lnSpc>
                <a:spcPct val="100000"/>
              </a:lnSpc>
              <a:spcBef>
                <a:spcPts val="0"/>
              </a:spcBef>
              <a:buNone/>
            </a:pPr>
            <a:endParaRPr lang="en-US" sz="2600"/>
          </a:p>
          <a:p>
            <a:pPr marL="538163" indent="0">
              <a:lnSpc>
                <a:spcPct val="100000"/>
              </a:lnSpc>
              <a:spcBef>
                <a:spcPts val="0"/>
              </a:spcBef>
              <a:buNone/>
            </a:pPr>
            <a:r>
              <a:rPr lang="en-US" sz="3200" b="1">
                <a:latin typeface="Barlow Condensed Medium" panose="00000606000000000000" pitchFamily="2" charset="0"/>
              </a:rPr>
              <a:t>Data Sekunder</a:t>
            </a:r>
          </a:p>
          <a:p>
            <a:pPr marL="538163" indent="0">
              <a:lnSpc>
                <a:spcPct val="100000"/>
              </a:lnSpc>
              <a:spcBef>
                <a:spcPts val="0"/>
              </a:spcBef>
              <a:buNone/>
            </a:pPr>
            <a:r>
              <a:rPr lang="en-US" sz="2600"/>
              <a:t>Data sekunder adalah data yang didapat tidak secara langsung dari objek penelitian. Peneliti mendapatkan data yang sudah jadi yang dikumpulkan oleh pihak lain dengan berbagai cara atau metode, baik secara komersial maupun nonkomersial. Contohnya adalah peneliti yang menggunakan data statistik hasil riset dari surat kabar atau majalah</a:t>
            </a:r>
          </a:p>
          <a:p>
            <a:pPr marL="514350" indent="-514350">
              <a:lnSpc>
                <a:spcPct val="100000"/>
              </a:lnSpc>
              <a:spcBef>
                <a:spcPts val="0"/>
              </a:spcBef>
              <a:buFont typeface="+mj-lt"/>
              <a:buAutoNum type="arabicPeriod" startAt="2"/>
            </a:pPr>
            <a:endParaRPr lang="en-US" sz="2600"/>
          </a:p>
        </p:txBody>
      </p:sp>
      <p:pic>
        <p:nvPicPr>
          <p:cNvPr id="4" name="Picture 3">
            <a:extLst>
              <a:ext uri="{FF2B5EF4-FFF2-40B4-BE49-F238E27FC236}">
                <a16:creationId xmlns:a16="http://schemas.microsoft.com/office/drawing/2014/main" id="{76C3D94F-4453-4165-9263-46B2A5E2322C}"/>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2122408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2517B-88C8-4470-BC00-49DB5967F2B8}"/>
              </a:ext>
            </a:extLst>
          </p:cNvPr>
          <p:cNvSpPr>
            <a:spLocks noGrp="1"/>
          </p:cNvSpPr>
          <p:nvPr>
            <p:ph idx="1"/>
          </p:nvPr>
        </p:nvSpPr>
        <p:spPr>
          <a:xfrm>
            <a:off x="594360" y="1253331"/>
            <a:ext cx="10515600" cy="4351338"/>
          </a:xfrm>
        </p:spPr>
        <p:txBody>
          <a:bodyPr vert="horz" lIns="91440" tIns="45720" rIns="91440" bIns="45720" rtlCol="0">
            <a:normAutofit fontScale="92500" lnSpcReduction="10000"/>
          </a:bodyPr>
          <a:lstStyle/>
          <a:p>
            <a:pPr marL="514350" indent="-514350">
              <a:buFont typeface="+mj-lt"/>
              <a:buAutoNum type="arabicPeriod" startAt="2"/>
            </a:pPr>
            <a:r>
              <a:rPr lang="en-US" sz="3900">
                <a:solidFill>
                  <a:srgbClr val="C00000"/>
                </a:solidFill>
                <a:latin typeface="Barlow Condensed SemiBold" panose="00000706000000000000" pitchFamily="2" charset="0"/>
              </a:rPr>
              <a:t>Data</a:t>
            </a:r>
            <a:r>
              <a:rPr lang="en-US" sz="3300"/>
              <a:t> </a:t>
            </a:r>
            <a:r>
              <a:rPr lang="en-US" sz="3900">
                <a:solidFill>
                  <a:srgbClr val="C00000"/>
                </a:solidFill>
                <a:latin typeface="Barlow Condensed SemiBold" panose="00000706000000000000" pitchFamily="2" charset="0"/>
              </a:rPr>
              <a:t>Menurut Sumbernya</a:t>
            </a:r>
          </a:p>
          <a:p>
            <a:pPr marL="538163" lvl="1" indent="0">
              <a:lnSpc>
                <a:spcPct val="110000"/>
              </a:lnSpc>
              <a:spcBef>
                <a:spcPts val="0"/>
              </a:spcBef>
              <a:buNone/>
            </a:pPr>
            <a:r>
              <a:rPr lang="en-US" sz="3200" b="1">
                <a:latin typeface="Barlow Condensed Medium" panose="00000606000000000000" pitchFamily="2" charset="0"/>
              </a:rPr>
              <a:t>Data Internal</a:t>
            </a:r>
          </a:p>
          <a:p>
            <a:pPr marL="538163" lvl="1" indent="0">
              <a:buNone/>
            </a:pPr>
            <a:r>
              <a:rPr lang="en-US" sz="2900"/>
              <a:t>Yaitu data yang menggambarkan situasi dan kondisi pada suatu organisasi secara internal. Misalnya : data keuangan, data pegawai, data produksi</a:t>
            </a:r>
          </a:p>
          <a:p>
            <a:pPr marL="457200" lvl="1" indent="0">
              <a:buNone/>
            </a:pPr>
            <a:endParaRPr lang="en-US" sz="2900"/>
          </a:p>
          <a:p>
            <a:pPr marL="538163" lvl="1" indent="0">
              <a:lnSpc>
                <a:spcPct val="110000"/>
              </a:lnSpc>
              <a:spcBef>
                <a:spcPts val="0"/>
              </a:spcBef>
              <a:buNone/>
            </a:pPr>
            <a:r>
              <a:rPr lang="en-US" sz="3200" b="1">
                <a:latin typeface="Barlow Condensed Medium" panose="00000606000000000000" pitchFamily="2" charset="0"/>
              </a:rPr>
              <a:t>Data Eksternal</a:t>
            </a:r>
          </a:p>
          <a:p>
            <a:pPr marL="538163" lvl="1" indent="0">
              <a:buNone/>
            </a:pPr>
            <a:r>
              <a:rPr lang="en-US" sz="2900"/>
              <a:t>Data yang menggambarkan situasi serta kondisi yang ada diluar organisasi. Contohnya adalah data jumlah penggunaan suatu produk pada konsumen, tingkat preferensi pelanggan, persebaran penduduk</a:t>
            </a:r>
          </a:p>
          <a:p>
            <a:pPr marL="514350" indent="-514350">
              <a:buAutoNum type="arabicPeriod" startAt="2"/>
            </a:pPr>
            <a:endParaRPr lang="en-US" sz="3300"/>
          </a:p>
        </p:txBody>
      </p:sp>
      <p:pic>
        <p:nvPicPr>
          <p:cNvPr id="4" name="Picture 3">
            <a:extLst>
              <a:ext uri="{FF2B5EF4-FFF2-40B4-BE49-F238E27FC236}">
                <a16:creationId xmlns:a16="http://schemas.microsoft.com/office/drawing/2014/main" id="{1E9B3EC1-A890-4702-AB81-3532E4D65EF5}"/>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515948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7BDE37-1427-4ADD-9141-0D4A5E20424C}"/>
              </a:ext>
            </a:extLst>
          </p:cNvPr>
          <p:cNvSpPr>
            <a:spLocks noGrp="1"/>
          </p:cNvSpPr>
          <p:nvPr>
            <p:ph idx="1"/>
          </p:nvPr>
        </p:nvSpPr>
        <p:spPr>
          <a:xfrm>
            <a:off x="530860" y="1253331"/>
            <a:ext cx="10784840" cy="4351338"/>
          </a:xfrm>
        </p:spPr>
        <p:txBody>
          <a:bodyPr vert="horz" lIns="91440" tIns="45720" rIns="91440" bIns="45720" rtlCol="0">
            <a:normAutofit/>
          </a:bodyPr>
          <a:lstStyle/>
          <a:p>
            <a:pPr marL="447675" indent="-447675">
              <a:lnSpc>
                <a:spcPct val="80000"/>
              </a:lnSpc>
              <a:buFont typeface="+mj-lt"/>
              <a:buAutoNum type="arabicPeriod" startAt="3"/>
            </a:pPr>
            <a:r>
              <a:rPr lang="en-US" sz="3600">
                <a:solidFill>
                  <a:srgbClr val="C00000"/>
                </a:solidFill>
                <a:latin typeface="Barlow Condensed SemiBold" panose="00000706000000000000" pitchFamily="2" charset="0"/>
              </a:rPr>
              <a:t>Klasifikasi Data Menurut Jenis Datanya</a:t>
            </a:r>
          </a:p>
          <a:p>
            <a:pPr marL="457200" lvl="1" indent="0">
              <a:buNone/>
            </a:pPr>
            <a:r>
              <a:rPr lang="en-US" sz="3000" b="1">
                <a:latin typeface="Barlow Condensed Medium" panose="00000606000000000000" pitchFamily="2" charset="0"/>
              </a:rPr>
              <a:t>Data Kuantitatif</a:t>
            </a:r>
          </a:p>
          <a:p>
            <a:pPr marL="457200" lvl="1" indent="0">
              <a:buNone/>
            </a:pPr>
            <a:r>
              <a:rPr lang="en-US" sz="2900"/>
              <a:t>Data yang dipaparkan dalam bentuk angka-angka. Misalnya adalah jumlah pembeli saat Idul Adha, tinggi badan siswa kelas XII IPS 1</a:t>
            </a:r>
          </a:p>
          <a:p>
            <a:pPr marL="457200" lvl="1" indent="0">
              <a:buNone/>
            </a:pPr>
            <a:endParaRPr lang="en-US" sz="2900"/>
          </a:p>
          <a:p>
            <a:pPr marL="457200" lvl="1" indent="0">
              <a:buNone/>
            </a:pPr>
            <a:r>
              <a:rPr lang="en-US" sz="3000" b="1">
                <a:latin typeface="Barlow Condensed Medium" panose="00000606000000000000" pitchFamily="2" charset="0"/>
              </a:rPr>
              <a:t>Data Kualitatif</a:t>
            </a:r>
          </a:p>
          <a:p>
            <a:pPr marL="457200" lvl="1" indent="0">
              <a:buNone/>
            </a:pPr>
            <a:r>
              <a:rPr lang="en-US" sz="2900"/>
              <a:t>Data yang disajikan dalam bentuk kata-kata yang mengandung makna. Contohnya, sperti persepsi konsumen terhadap botol air minum dalam kemasan, anggapan para ahli terhadap psikopat</a:t>
            </a:r>
          </a:p>
          <a:p>
            <a:pPr marL="514350" indent="-514350">
              <a:buAutoNum type="arabicPeriod" startAt="3"/>
            </a:pPr>
            <a:endParaRPr lang="en-US" sz="3300"/>
          </a:p>
        </p:txBody>
      </p:sp>
      <p:pic>
        <p:nvPicPr>
          <p:cNvPr id="4" name="Picture 3">
            <a:extLst>
              <a:ext uri="{FF2B5EF4-FFF2-40B4-BE49-F238E27FC236}">
                <a16:creationId xmlns:a16="http://schemas.microsoft.com/office/drawing/2014/main" id="{A05FCA8E-2E77-424D-831A-BE78040AD3A0}"/>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089348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A504D4-BBA4-4740-AB1B-5257456F3EE6}"/>
              </a:ext>
            </a:extLst>
          </p:cNvPr>
          <p:cNvSpPr>
            <a:spLocks noGrp="1"/>
          </p:cNvSpPr>
          <p:nvPr>
            <p:ph idx="1"/>
          </p:nvPr>
        </p:nvSpPr>
        <p:spPr>
          <a:xfrm>
            <a:off x="530860" y="1253331"/>
            <a:ext cx="10784840" cy="4351338"/>
          </a:xfrm>
        </p:spPr>
        <p:txBody>
          <a:bodyPr vert="horz" lIns="91440" tIns="45720" rIns="91440" bIns="45720" rtlCol="0">
            <a:normAutofit fontScale="92500" lnSpcReduction="10000"/>
          </a:bodyPr>
          <a:lstStyle/>
          <a:p>
            <a:pPr marL="447675" indent="-447675">
              <a:buFont typeface="+mj-lt"/>
              <a:buAutoNum type="arabicPeriod" startAt="4"/>
            </a:pPr>
            <a:r>
              <a:rPr lang="en-US" sz="3900">
                <a:solidFill>
                  <a:srgbClr val="C00000"/>
                </a:solidFill>
                <a:latin typeface="Barlow Condensed SemiBold" panose="00000706000000000000" pitchFamily="2" charset="0"/>
              </a:rPr>
              <a:t>Pembagian Jenis Data Menurut Sifat Data</a:t>
            </a:r>
          </a:p>
          <a:p>
            <a:pPr marL="457200" lvl="1" indent="0">
              <a:buNone/>
            </a:pPr>
            <a:r>
              <a:rPr lang="en-US" sz="3200" b="1">
                <a:latin typeface="Barlow Condensed Medium" panose="00000606000000000000" pitchFamily="2" charset="0"/>
              </a:rPr>
              <a:t>Data Diskrit</a:t>
            </a:r>
          </a:p>
          <a:p>
            <a:pPr marL="457200" lvl="1" indent="0">
              <a:buNone/>
            </a:pPr>
            <a:r>
              <a:rPr lang="en-US" sz="2900"/>
              <a:t>Data yang nilainya adalah bilangan asli. Contohnya adalah berat badan ibu-ibu PKK Sumber Ayu, nilai rupiah dari waktu ke waktu dan lain sebagainya</a:t>
            </a:r>
          </a:p>
          <a:p>
            <a:pPr marL="457200" lvl="1" indent="0">
              <a:buNone/>
            </a:pPr>
            <a:endParaRPr lang="en-US" sz="2900"/>
          </a:p>
          <a:p>
            <a:pPr marL="457200" lvl="1" indent="0">
              <a:buNone/>
            </a:pPr>
            <a:r>
              <a:rPr lang="en-US" sz="3200" b="1">
                <a:latin typeface="Barlow Condensed Medium" panose="00000606000000000000" pitchFamily="2" charset="0"/>
              </a:rPr>
              <a:t>Data Kontinu</a:t>
            </a:r>
          </a:p>
          <a:p>
            <a:pPr marL="457200" lvl="1" indent="0">
              <a:buNone/>
            </a:pPr>
            <a:r>
              <a:rPr lang="en-US" sz="2900"/>
              <a:t>Data yang nilainya ada pada suatu interval tertentu atau berada pada nilai yang satu nilai yang lainnya. Contohnya penggunaan kata sekitar, kurang lebih, kira-kira dan sebagainya. Dinas pertanian daerah mengimpor bahan baku pabrik pupuk kurang lebih 870 ton.</a:t>
            </a:r>
          </a:p>
          <a:p>
            <a:pPr marL="514350" indent="-514350">
              <a:buAutoNum type="arabicPeriod" startAt="4"/>
            </a:pPr>
            <a:endParaRPr lang="en-US" sz="3300"/>
          </a:p>
        </p:txBody>
      </p:sp>
      <p:pic>
        <p:nvPicPr>
          <p:cNvPr id="4" name="Picture 3">
            <a:extLst>
              <a:ext uri="{FF2B5EF4-FFF2-40B4-BE49-F238E27FC236}">
                <a16:creationId xmlns:a16="http://schemas.microsoft.com/office/drawing/2014/main" id="{550C86BD-93E7-4C65-AB64-36D7D518CB75}"/>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533459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416A0-00B4-4C87-A92C-9977A9713BDC}"/>
              </a:ext>
            </a:extLst>
          </p:cNvPr>
          <p:cNvSpPr>
            <a:spLocks noGrp="1"/>
          </p:cNvSpPr>
          <p:nvPr>
            <p:ph idx="1"/>
          </p:nvPr>
        </p:nvSpPr>
        <p:spPr>
          <a:xfrm>
            <a:off x="513080" y="1199038"/>
            <a:ext cx="10515600" cy="4988243"/>
          </a:xfrm>
        </p:spPr>
        <p:txBody>
          <a:bodyPr vert="horz" lIns="91440" tIns="45720" rIns="91440" bIns="45720" rtlCol="0">
            <a:normAutofit lnSpcReduction="10000"/>
          </a:bodyPr>
          <a:lstStyle/>
          <a:p>
            <a:pPr marL="514350" indent="-514350">
              <a:lnSpc>
                <a:spcPct val="100000"/>
              </a:lnSpc>
              <a:spcBef>
                <a:spcPts val="0"/>
              </a:spcBef>
              <a:buFont typeface="+mj-lt"/>
              <a:buAutoNum type="arabicPeriod" startAt="5"/>
            </a:pPr>
            <a:r>
              <a:rPr lang="en-US" sz="3600">
                <a:solidFill>
                  <a:srgbClr val="C00000"/>
                </a:solidFill>
                <a:latin typeface="Barlow Condensed SemiBold" panose="00000706000000000000" pitchFamily="2" charset="0"/>
              </a:rPr>
              <a:t>Jenis-Jenis Data Menurut Waktu Pengumpulannya</a:t>
            </a:r>
          </a:p>
          <a:p>
            <a:pPr marL="457200" lvl="1" indent="0">
              <a:lnSpc>
                <a:spcPct val="100000"/>
              </a:lnSpc>
              <a:spcBef>
                <a:spcPts val="0"/>
              </a:spcBef>
              <a:buNone/>
            </a:pPr>
            <a:r>
              <a:rPr lang="en-US" sz="3000" b="1">
                <a:latin typeface="Barlow Condensed Medium" panose="00000606000000000000" pitchFamily="2" charset="0"/>
              </a:rPr>
              <a:t>Data Cross Section</a:t>
            </a:r>
          </a:p>
          <a:p>
            <a:pPr marL="457200" lvl="1" indent="0">
              <a:lnSpc>
                <a:spcPct val="100000"/>
              </a:lnSpc>
              <a:spcBef>
                <a:spcPts val="0"/>
              </a:spcBef>
              <a:buNone/>
            </a:pPr>
            <a:r>
              <a:rPr lang="en-US" sz="2900"/>
              <a:t>Data yang menunjukkan titik waktu tertentu. Contohnya : laporan keuangan per (31 Desember 2019), data pelanggan PT. Angkasa Pura bulan Mei 2020</a:t>
            </a:r>
          </a:p>
          <a:p>
            <a:pPr marL="457200" lvl="1" indent="0">
              <a:lnSpc>
                <a:spcPct val="100000"/>
              </a:lnSpc>
              <a:spcBef>
                <a:spcPts val="0"/>
              </a:spcBef>
              <a:buNone/>
            </a:pPr>
            <a:endParaRPr lang="en-US" sz="2900"/>
          </a:p>
          <a:p>
            <a:pPr marL="457200" lvl="1" indent="0">
              <a:lnSpc>
                <a:spcPct val="100000"/>
              </a:lnSpc>
              <a:spcBef>
                <a:spcPts val="0"/>
              </a:spcBef>
              <a:buNone/>
            </a:pPr>
            <a:r>
              <a:rPr lang="en-US" sz="3000" b="1">
                <a:latin typeface="Barlow Condensed Medium" panose="00000606000000000000" pitchFamily="2" charset="0"/>
              </a:rPr>
              <a:t>Data Time Series/Berkala</a:t>
            </a:r>
          </a:p>
          <a:p>
            <a:pPr marL="457200" lvl="1" indent="0">
              <a:lnSpc>
                <a:spcPct val="100000"/>
              </a:lnSpc>
              <a:spcBef>
                <a:spcPts val="0"/>
              </a:spcBef>
              <a:buNone/>
            </a:pPr>
            <a:r>
              <a:rPr lang="en-US" sz="2900"/>
              <a:t>Data yang menggambarkan sesuatu dari waktu ke waktu atau periode secara historis. Contoh data time series adalah data perkembangan nilai tukar dolar amerika terhadap euro eropa dari tahun 2004 sampai 2007</a:t>
            </a:r>
          </a:p>
          <a:p>
            <a:pPr marL="514350" indent="-514350">
              <a:lnSpc>
                <a:spcPct val="100000"/>
              </a:lnSpc>
              <a:spcBef>
                <a:spcPts val="0"/>
              </a:spcBef>
              <a:buAutoNum type="arabicPeriod" startAt="5"/>
            </a:pPr>
            <a:endParaRPr lang="en-US" sz="3300"/>
          </a:p>
        </p:txBody>
      </p:sp>
      <p:pic>
        <p:nvPicPr>
          <p:cNvPr id="4" name="Picture 3">
            <a:extLst>
              <a:ext uri="{FF2B5EF4-FFF2-40B4-BE49-F238E27FC236}">
                <a16:creationId xmlns:a16="http://schemas.microsoft.com/office/drawing/2014/main" id="{E1D380BF-07A3-43BD-AF4E-64BF5BF57A83}"/>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664240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C43D5-82B0-444E-900B-978328FF33DB}"/>
              </a:ext>
            </a:extLst>
          </p:cNvPr>
          <p:cNvSpPr>
            <a:spLocks noGrp="1"/>
          </p:cNvSpPr>
          <p:nvPr>
            <p:ph type="title"/>
          </p:nvPr>
        </p:nvSpPr>
        <p:spPr>
          <a:xfrm>
            <a:off x="238760" y="314959"/>
            <a:ext cx="10515600" cy="883921"/>
          </a:xfrm>
        </p:spPr>
        <p:txBody>
          <a:bodyPr vert="horz" lIns="91440" tIns="45720" rIns="91440" bIns="45720" rtlCol="0" anchor="ctr">
            <a:normAutofit/>
          </a:bodyPr>
          <a:lstStyle/>
          <a:p>
            <a:r>
              <a:rPr lang="en-US" b="1">
                <a:latin typeface="Dosis ExtraBold" pitchFamily="2" charset="0"/>
              </a:rPr>
              <a:t>Teknik Pengumpulan Data Kuantitatif</a:t>
            </a:r>
          </a:p>
        </p:txBody>
      </p:sp>
      <p:sp>
        <p:nvSpPr>
          <p:cNvPr id="3" name="Content Placeholder 2">
            <a:extLst>
              <a:ext uri="{FF2B5EF4-FFF2-40B4-BE49-F238E27FC236}">
                <a16:creationId xmlns:a16="http://schemas.microsoft.com/office/drawing/2014/main" id="{3E49774F-12E7-4D7D-8C08-CDB67E75A57A}"/>
              </a:ext>
            </a:extLst>
          </p:cNvPr>
          <p:cNvSpPr>
            <a:spLocks noGrp="1"/>
          </p:cNvSpPr>
          <p:nvPr>
            <p:ph idx="1"/>
          </p:nvPr>
        </p:nvSpPr>
        <p:spPr>
          <a:xfrm>
            <a:off x="340360" y="1361439"/>
            <a:ext cx="10515600" cy="3901123"/>
          </a:xfrm>
        </p:spPr>
        <p:txBody>
          <a:bodyPr>
            <a:noAutofit/>
          </a:bodyPr>
          <a:lstStyle/>
          <a:p>
            <a:pPr marL="263525" marR="0" indent="-263525" rtl="0">
              <a:lnSpc>
                <a:spcPct val="100000"/>
              </a:lnSpc>
              <a:spcBef>
                <a:spcPts val="0"/>
              </a:spcBef>
              <a:buFont typeface="+mj-lt"/>
              <a:buAutoNum type="arabicPeriod"/>
            </a:pPr>
            <a:r>
              <a:rPr lang="en-US" sz="3200" b="1">
                <a:latin typeface="Barlow Condensed Medium" panose="00000606000000000000" pitchFamily="2" charset="0"/>
              </a:rPr>
              <a:t>Interview</a:t>
            </a:r>
            <a:r>
              <a:rPr lang="en-US" sz="3200" b="1">
                <a:effectLst/>
                <a:latin typeface="Cambria" panose="02040503050406030204" pitchFamily="18" charset="0"/>
                <a:ea typeface="Cambria" panose="02040503050406030204" pitchFamily="18" charset="0"/>
              </a:rPr>
              <a:t> </a:t>
            </a:r>
            <a:r>
              <a:rPr lang="en-US" sz="3200" b="1">
                <a:latin typeface="Barlow Condensed Medium" panose="00000606000000000000" pitchFamily="2" charset="0"/>
              </a:rPr>
              <a:t>(Wawancara)</a:t>
            </a:r>
          </a:p>
          <a:p>
            <a:pPr marL="263525" indent="0" rtl="0">
              <a:lnSpc>
                <a:spcPct val="100000"/>
              </a:lnSpc>
              <a:spcBef>
                <a:spcPts val="0"/>
              </a:spcBef>
              <a:buNone/>
            </a:pPr>
            <a:r>
              <a:rPr lang="en-US">
                <a:effectLst/>
                <a:latin typeface="Cambria" panose="02040503050406030204" pitchFamily="18" charset="0"/>
                <a:ea typeface="Cambria" panose="02040503050406030204" pitchFamily="18" charset="0"/>
              </a:rPr>
              <a:t>Wawancara digunakan sebagai teknik pengumpulan data apabila peneliti ingin melakukan studi pendahuluan untuk menemukan permasalahan yang harus diteliti. Selain itu juga apabila ingin mengetahui hal-hal lain dari responden yang lebih mendalam dengan jumlah respondennya sedikit/kecil</a:t>
            </a:r>
          </a:p>
          <a:p>
            <a:pPr marL="0" indent="0">
              <a:lnSpc>
                <a:spcPct val="100000"/>
              </a:lnSpc>
              <a:spcBef>
                <a:spcPts val="0"/>
              </a:spcBef>
              <a:buNone/>
            </a:pPr>
            <a:endParaRPr lang="en-US">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33C55A21-8827-474C-8FA0-4715FF3A952E}"/>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49933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0F239B-AEB1-4D62-83BA-5B26F083EBF2}"/>
              </a:ext>
            </a:extLst>
          </p:cNvPr>
          <p:cNvSpPr>
            <a:spLocks noGrp="1"/>
          </p:cNvSpPr>
          <p:nvPr>
            <p:ph idx="1"/>
          </p:nvPr>
        </p:nvSpPr>
        <p:spPr>
          <a:xfrm>
            <a:off x="574040" y="626744"/>
            <a:ext cx="10515600" cy="5895975"/>
          </a:xfrm>
        </p:spPr>
        <p:txBody>
          <a:bodyPr>
            <a:normAutofit/>
          </a:bodyPr>
          <a:lstStyle/>
          <a:p>
            <a:pPr marL="263525" indent="-263525">
              <a:lnSpc>
                <a:spcPct val="100000"/>
              </a:lnSpc>
              <a:spcBef>
                <a:spcPts val="0"/>
              </a:spcBef>
              <a:buFont typeface="+mj-lt"/>
              <a:buAutoNum type="arabicPeriod" startAt="2"/>
            </a:pPr>
            <a:r>
              <a:rPr lang="en-US" sz="3200" b="1">
                <a:latin typeface="Barlow Condensed Medium" panose="00000606000000000000" pitchFamily="2" charset="0"/>
              </a:rPr>
              <a:t>Kuesioner</a:t>
            </a:r>
          </a:p>
          <a:p>
            <a:pPr marL="190500" indent="0" rtl="0">
              <a:lnSpc>
                <a:spcPct val="100000"/>
              </a:lnSpc>
              <a:spcBef>
                <a:spcPts val="0"/>
              </a:spcBef>
              <a:buNone/>
            </a:pPr>
            <a:r>
              <a:rPr lang="en-US">
                <a:effectLst/>
                <a:latin typeface="Cambria" panose="02040503050406030204" pitchFamily="18" charset="0"/>
                <a:ea typeface="Cambria" panose="02040503050406030204" pitchFamily="18" charset="0"/>
              </a:rPr>
              <a:t>Merupakan teknis pengumpulan data yang dilakukan dengan cara memberikan seperangkat pertanyaan atau pernyataan tertulis kepada responden untuk dijawabnya. Kuesioner merupakan teknik pengumpulan data yang efisien bila peneliti tahu pasti variabel yang akan diukur dan tahu apa yang bisa diharapkan dari responden</a:t>
            </a:r>
          </a:p>
          <a:p>
            <a:pPr marL="190500" indent="0" rtl="0">
              <a:lnSpc>
                <a:spcPct val="100000"/>
              </a:lnSpc>
              <a:spcBef>
                <a:spcPts val="0"/>
              </a:spcBef>
              <a:buNone/>
            </a:pPr>
            <a:endParaRPr lang="en-US">
              <a:effectLst/>
              <a:latin typeface="Cambria" panose="02040503050406030204" pitchFamily="18" charset="0"/>
              <a:ea typeface="Cambria" panose="02040503050406030204" pitchFamily="18" charset="0"/>
            </a:endParaRPr>
          </a:p>
          <a:p>
            <a:pPr marL="263525" marR="0" indent="-263525">
              <a:lnSpc>
                <a:spcPct val="100000"/>
              </a:lnSpc>
              <a:spcBef>
                <a:spcPts val="0"/>
              </a:spcBef>
              <a:buFont typeface="+mj-lt"/>
              <a:buAutoNum type="arabicPeriod" startAt="3"/>
            </a:pPr>
            <a:r>
              <a:rPr lang="en-US" sz="3200" b="1">
                <a:latin typeface="Barlow Condensed Medium" panose="00000606000000000000" pitchFamily="2" charset="0"/>
              </a:rPr>
              <a:t>Observasi</a:t>
            </a:r>
          </a:p>
          <a:p>
            <a:pPr marL="190500" indent="0" rtl="0">
              <a:lnSpc>
                <a:spcPct val="100000"/>
              </a:lnSpc>
              <a:spcBef>
                <a:spcPts val="0"/>
              </a:spcBef>
              <a:buNone/>
            </a:pPr>
            <a:r>
              <a:rPr lang="en-US">
                <a:effectLst/>
                <a:latin typeface="Cambria" panose="02040503050406030204" pitchFamily="18" charset="0"/>
                <a:ea typeface="Cambria" panose="02040503050406030204" pitchFamily="18" charset="0"/>
              </a:rPr>
              <a:t>Dalam menggunakan obervasi cara yang paling efektif adalah melengkapinya dengan format atau blangko pengamatan sebagai instrumen pertimbangan, kemudian format yang disusun berisi item-item tentang kejadian atau tingkah laku yang digambarkan. </a:t>
            </a:r>
          </a:p>
          <a:p>
            <a:endParaRPr lang="en-US"/>
          </a:p>
        </p:txBody>
      </p:sp>
      <p:pic>
        <p:nvPicPr>
          <p:cNvPr id="4" name="Picture 3">
            <a:extLst>
              <a:ext uri="{FF2B5EF4-FFF2-40B4-BE49-F238E27FC236}">
                <a16:creationId xmlns:a16="http://schemas.microsoft.com/office/drawing/2014/main" id="{17D58118-446E-4EA9-AA86-D74C154FE464}"/>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65982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944D1-EF6B-475A-9688-085DE4C7D18C}"/>
              </a:ext>
            </a:extLst>
          </p:cNvPr>
          <p:cNvSpPr>
            <a:spLocks noGrp="1"/>
          </p:cNvSpPr>
          <p:nvPr>
            <p:ph type="title"/>
          </p:nvPr>
        </p:nvSpPr>
        <p:spPr>
          <a:xfrm>
            <a:off x="417787" y="248744"/>
            <a:ext cx="10515600" cy="864585"/>
          </a:xfrm>
        </p:spPr>
        <p:txBody>
          <a:bodyPr/>
          <a:lstStyle/>
          <a:p>
            <a:r>
              <a:rPr lang="en-US" b="1">
                <a:latin typeface="Dosis ExtraBold" pitchFamily="2" charset="0"/>
              </a:rPr>
              <a:t>Kompetensi Dasar</a:t>
            </a:r>
            <a:endParaRPr lang="en-US">
              <a:latin typeface="Dosis ExtraBold" pitchFamily="2" charset="0"/>
            </a:endParaRPr>
          </a:p>
        </p:txBody>
      </p:sp>
      <p:sp>
        <p:nvSpPr>
          <p:cNvPr id="3" name="Content Placeholder 2">
            <a:extLst>
              <a:ext uri="{FF2B5EF4-FFF2-40B4-BE49-F238E27FC236}">
                <a16:creationId xmlns:a16="http://schemas.microsoft.com/office/drawing/2014/main" id="{19C53BDE-61D6-440B-B488-3A0B4A31A733}"/>
              </a:ext>
            </a:extLst>
          </p:cNvPr>
          <p:cNvSpPr>
            <a:spLocks noGrp="1"/>
          </p:cNvSpPr>
          <p:nvPr>
            <p:ph idx="1"/>
          </p:nvPr>
        </p:nvSpPr>
        <p:spPr>
          <a:xfrm>
            <a:off x="417787" y="1198179"/>
            <a:ext cx="11356426" cy="5318234"/>
          </a:xfrm>
        </p:spPr>
        <p:txBody>
          <a:bodyPr>
            <a:noAutofit/>
          </a:bodyPr>
          <a:lstStyle/>
          <a:p>
            <a:pPr marL="342900" indent="-342900">
              <a:lnSpc>
                <a:spcPct val="100000"/>
              </a:lnSpc>
              <a:spcBef>
                <a:spcPts val="0"/>
              </a:spcBef>
              <a:buFont typeface="+mj-lt"/>
              <a:buAutoNum type="arabicPeriod"/>
            </a:pPr>
            <a:r>
              <a:rPr lang="en-US" sz="2400">
                <a:ea typeface="Cambria" panose="02040503050406030204" pitchFamily="18" charset="0"/>
              </a:rPr>
              <a:t>Memahami bahwa data dapat dikoleksi secara kontinyu dan otomatis melalui berbagai perangkat.</a:t>
            </a:r>
          </a:p>
          <a:p>
            <a:pPr marL="342900" indent="-342900">
              <a:lnSpc>
                <a:spcPct val="100000"/>
              </a:lnSpc>
              <a:spcBef>
                <a:spcPts val="0"/>
              </a:spcBef>
              <a:buFont typeface="+mj-lt"/>
              <a:buAutoNum type="arabicPeriod"/>
            </a:pPr>
            <a:r>
              <a:rPr lang="en-US" sz="2400">
                <a:ea typeface="Cambria" panose="02040503050406030204" pitchFamily="18" charset="0"/>
              </a:rPr>
              <a:t>Memahami aspek privasi dalam pengumpulan data.</a:t>
            </a:r>
          </a:p>
          <a:p>
            <a:pPr marL="342900" indent="-342900">
              <a:lnSpc>
                <a:spcPct val="100000"/>
              </a:lnSpc>
              <a:spcBef>
                <a:spcPts val="0"/>
              </a:spcBef>
              <a:buFont typeface="+mj-lt"/>
              <a:buAutoNum type="arabicPeriod"/>
            </a:pPr>
            <a:r>
              <a:rPr lang="en-US" sz="2400">
                <a:ea typeface="Cambria" panose="02040503050406030204" pitchFamily="18" charset="0"/>
              </a:rPr>
              <a:t>Memahami data yang terkumpul dalam jumlah besar yang dapat ditransformasi, digeneralisasi, disederhanakan.</a:t>
            </a:r>
          </a:p>
          <a:p>
            <a:pPr marL="342900" indent="-342900">
              <a:lnSpc>
                <a:spcPct val="100000"/>
              </a:lnSpc>
              <a:spcBef>
                <a:spcPts val="0"/>
              </a:spcBef>
              <a:buFont typeface="+mj-lt"/>
              <a:buAutoNum type="arabicPeriod"/>
            </a:pPr>
            <a:r>
              <a:rPr lang="en-US" sz="2400">
                <a:ea typeface="Cambria" panose="02040503050406030204" pitchFamily="18" charset="0"/>
              </a:rPr>
              <a:t>Mengenal berbagai cara visualiasi data.</a:t>
            </a:r>
          </a:p>
          <a:p>
            <a:pPr marL="342900" indent="-342900">
              <a:lnSpc>
                <a:spcPct val="100000"/>
              </a:lnSpc>
              <a:spcBef>
                <a:spcPts val="0"/>
              </a:spcBef>
              <a:buFont typeface="+mj-lt"/>
              <a:buAutoNum type="arabicPeriod"/>
            </a:pPr>
            <a:r>
              <a:rPr lang="en-US" sz="2400">
                <a:ea typeface="Cambria" panose="02040503050406030204" pitchFamily="18" charset="0"/>
              </a:rPr>
              <a:t>Melakukan berbagai cara pengumpulan data yang dijelaskan di kelas</a:t>
            </a:r>
          </a:p>
          <a:p>
            <a:pPr marL="342900" indent="-342900">
              <a:lnSpc>
                <a:spcPct val="100000"/>
              </a:lnSpc>
              <a:spcBef>
                <a:spcPts val="0"/>
              </a:spcBef>
              <a:buFont typeface="+mj-lt"/>
              <a:buAutoNum type="arabicPeriod"/>
            </a:pPr>
            <a:r>
              <a:rPr lang="en-US" sz="2400">
                <a:ea typeface="Cambria" panose="02040503050406030204" pitchFamily="18" charset="0"/>
              </a:rPr>
              <a:t>Mengambil dan mempublikasi data dengan memerhatikan aspek privasi, memanfaatkan fitur visualisasi dari pengolah angka</a:t>
            </a:r>
          </a:p>
          <a:p>
            <a:pPr marL="342900" indent="-342900">
              <a:lnSpc>
                <a:spcPct val="100000"/>
              </a:lnSpc>
              <a:spcBef>
                <a:spcPts val="0"/>
              </a:spcBef>
              <a:buFont typeface="+mj-lt"/>
              <a:buAutoNum type="arabicPeriod"/>
            </a:pPr>
            <a:r>
              <a:rPr lang="en-US" sz="2400">
                <a:ea typeface="Cambria" panose="02040503050406030204" pitchFamily="18" charset="0"/>
              </a:rPr>
              <a:t>Memroses data dengan fitur lanjut pemroses angka.</a:t>
            </a:r>
          </a:p>
          <a:p>
            <a:pPr marL="342900" indent="-342900">
              <a:lnSpc>
                <a:spcPct val="100000"/>
              </a:lnSpc>
              <a:spcBef>
                <a:spcPts val="0"/>
              </a:spcBef>
              <a:buFont typeface="+mj-lt"/>
              <a:buAutoNum type="arabicPeriod"/>
            </a:pPr>
            <a:r>
              <a:rPr lang="en-US" sz="2400">
                <a:ea typeface="Cambria" panose="02040503050406030204" pitchFamily="18" charset="0"/>
              </a:rPr>
              <a:t>Memvisualisasikan data dalam jumlah besar serta memberikan interpretasi yang berdasarkan penalaran dan prediksi data dengan memanfaatkan fitur visualisasi dari pengolah angka</a:t>
            </a:r>
          </a:p>
        </p:txBody>
      </p:sp>
      <p:pic>
        <p:nvPicPr>
          <p:cNvPr id="5" name="Picture 4">
            <a:extLst>
              <a:ext uri="{FF2B5EF4-FFF2-40B4-BE49-F238E27FC236}">
                <a16:creationId xmlns:a16="http://schemas.microsoft.com/office/drawing/2014/main" id="{96C2F940-50B8-4830-8304-28092C94D07F}"/>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797957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FFAC9-7E26-411F-A2DF-BF87EDC07E4D}"/>
              </a:ext>
            </a:extLst>
          </p:cNvPr>
          <p:cNvSpPr>
            <a:spLocks noGrp="1"/>
          </p:cNvSpPr>
          <p:nvPr>
            <p:ph type="title"/>
          </p:nvPr>
        </p:nvSpPr>
        <p:spPr>
          <a:xfrm>
            <a:off x="370840" y="304165"/>
            <a:ext cx="10515600" cy="874395"/>
          </a:xfrm>
        </p:spPr>
        <p:txBody>
          <a:bodyPr vert="horz" lIns="91440" tIns="45720" rIns="91440" bIns="45720" rtlCol="0" anchor="ctr">
            <a:normAutofit/>
          </a:bodyPr>
          <a:lstStyle/>
          <a:p>
            <a:r>
              <a:rPr lang="en-US" b="1">
                <a:latin typeface="Dosis ExtraBold" pitchFamily="2" charset="0"/>
              </a:rPr>
              <a:t>Teknik Pengumpulan Data Kualitatif</a:t>
            </a:r>
          </a:p>
        </p:txBody>
      </p:sp>
      <p:sp>
        <p:nvSpPr>
          <p:cNvPr id="3" name="Content Placeholder 2">
            <a:extLst>
              <a:ext uri="{FF2B5EF4-FFF2-40B4-BE49-F238E27FC236}">
                <a16:creationId xmlns:a16="http://schemas.microsoft.com/office/drawing/2014/main" id="{41EC8B23-ABD3-41FD-8F03-15DEF725B05A}"/>
              </a:ext>
            </a:extLst>
          </p:cNvPr>
          <p:cNvSpPr>
            <a:spLocks noGrp="1"/>
          </p:cNvSpPr>
          <p:nvPr>
            <p:ph idx="1"/>
          </p:nvPr>
        </p:nvSpPr>
        <p:spPr>
          <a:xfrm>
            <a:off x="370840" y="1390332"/>
            <a:ext cx="10515600" cy="4077335"/>
          </a:xfrm>
        </p:spPr>
        <p:txBody>
          <a:bodyPr>
            <a:noAutofit/>
          </a:bodyPr>
          <a:lstStyle/>
          <a:p>
            <a:pPr marL="182563" marR="0" indent="-182563" rtl="0">
              <a:lnSpc>
                <a:spcPct val="100000"/>
              </a:lnSpc>
              <a:spcBef>
                <a:spcPts val="0"/>
              </a:spcBef>
              <a:buFont typeface="Arial" panose="020B0604020202020204" pitchFamily="34" charset="0"/>
              <a:buChar char="•"/>
            </a:pPr>
            <a:r>
              <a:rPr lang="en-US" sz="3200" b="1">
                <a:latin typeface="Barlow Condensed Medium" panose="00000606000000000000" pitchFamily="2" charset="0"/>
              </a:rPr>
              <a:t>Wawancara</a:t>
            </a:r>
          </a:p>
          <a:p>
            <a:pPr marL="182563" marR="0" indent="-182563" rtl="0">
              <a:lnSpc>
                <a:spcPct val="100000"/>
              </a:lnSpc>
              <a:spcBef>
                <a:spcPts val="0"/>
              </a:spcBef>
              <a:buFont typeface="Arial" panose="020B0604020202020204" pitchFamily="34" charset="0"/>
              <a:buChar char="•"/>
            </a:pPr>
            <a:r>
              <a:rPr lang="en-US" sz="3200" b="1">
                <a:latin typeface="Barlow Condensed Medium" panose="00000606000000000000" pitchFamily="2" charset="0"/>
              </a:rPr>
              <a:t>Observasi</a:t>
            </a:r>
          </a:p>
          <a:p>
            <a:pPr marL="182563" marR="0" indent="-182563" rtl="0">
              <a:lnSpc>
                <a:spcPct val="100000"/>
              </a:lnSpc>
              <a:spcBef>
                <a:spcPts val="0"/>
              </a:spcBef>
              <a:buFont typeface="Arial" panose="020B0604020202020204" pitchFamily="34" charset="0"/>
              <a:buChar char="•"/>
            </a:pPr>
            <a:r>
              <a:rPr lang="en-US" sz="3200" b="1">
                <a:latin typeface="Barlow Condensed Medium" panose="00000606000000000000" pitchFamily="2" charset="0"/>
              </a:rPr>
              <a:t>Dokumen</a:t>
            </a:r>
          </a:p>
          <a:p>
            <a:pPr marL="190500" indent="0" rtl="0">
              <a:lnSpc>
                <a:spcPct val="100000"/>
              </a:lnSpc>
              <a:spcBef>
                <a:spcPts val="0"/>
              </a:spcBef>
              <a:buNone/>
            </a:pPr>
            <a:r>
              <a:rPr lang="en-US" sz="2400">
                <a:effectLst/>
                <a:latin typeface="Cambria" panose="02040503050406030204" pitchFamily="18" charset="0"/>
                <a:ea typeface="Cambria" panose="02040503050406030204" pitchFamily="18" charset="0"/>
              </a:rPr>
              <a:t>informasi diperoleh lewat fakta yang tersimpan dalam betuk surat, catatan harian, arsip foto, hasil rapat, cendera mata, jurnal kegiatan dan sebagainya.</a:t>
            </a:r>
          </a:p>
          <a:p>
            <a:pPr marL="182563" indent="-182563">
              <a:lnSpc>
                <a:spcPct val="100000"/>
              </a:lnSpc>
              <a:spcBef>
                <a:spcPts val="0"/>
              </a:spcBef>
            </a:pPr>
            <a:r>
              <a:rPr lang="en-US" sz="3200" b="1">
                <a:latin typeface="Barlow Condensed Medium" panose="00000606000000000000" pitchFamily="2" charset="0"/>
              </a:rPr>
              <a:t>Focus Group Discussion (FGD)</a:t>
            </a:r>
          </a:p>
          <a:p>
            <a:pPr marL="190500" indent="0" rtl="0">
              <a:lnSpc>
                <a:spcPct val="100000"/>
              </a:lnSpc>
              <a:spcBef>
                <a:spcPts val="0"/>
              </a:spcBef>
              <a:buNone/>
            </a:pPr>
            <a:r>
              <a:rPr lang="en-US" sz="2400">
                <a:effectLst/>
                <a:latin typeface="Cambria" panose="02040503050406030204" pitchFamily="18" charset="0"/>
                <a:ea typeface="Cambria" panose="02040503050406030204" pitchFamily="18" charset="0"/>
              </a:rPr>
              <a:t>Metode terakhir untuk mengumpulkan data ialah lewat diskusi terpusat (FGD) yaitu upaya menemukan makna sebuah isu oleh sekelompok orang lewat diskusi</a:t>
            </a:r>
            <a:endParaRPr lang="en-US" sz="3200" b="1">
              <a:latin typeface="Barlow Condensed Medium" panose="00000606000000000000" pitchFamily="2" charset="0"/>
            </a:endParaRPr>
          </a:p>
          <a:p>
            <a:pPr marL="0" indent="0">
              <a:lnSpc>
                <a:spcPct val="100000"/>
              </a:lnSpc>
              <a:spcBef>
                <a:spcPts val="0"/>
              </a:spcBef>
              <a:buNone/>
            </a:pPr>
            <a:endParaRPr lang="en-US" sz="200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A9A4B885-3CD1-4964-9BB2-D16594413983}"/>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222864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C676-40DB-44A7-A19C-F20821AF71FA}"/>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Konsep Perlindungan data Privasi</a:t>
            </a:r>
          </a:p>
        </p:txBody>
      </p:sp>
      <p:sp>
        <p:nvSpPr>
          <p:cNvPr id="3" name="Content Placeholder 2">
            <a:extLst>
              <a:ext uri="{FF2B5EF4-FFF2-40B4-BE49-F238E27FC236}">
                <a16:creationId xmlns:a16="http://schemas.microsoft.com/office/drawing/2014/main" id="{E23D310D-AD85-4E4F-807D-2534A71CE88D}"/>
              </a:ext>
            </a:extLst>
          </p:cNvPr>
          <p:cNvSpPr>
            <a:spLocks noGrp="1"/>
          </p:cNvSpPr>
          <p:nvPr>
            <p:ph idx="1"/>
          </p:nvPr>
        </p:nvSpPr>
        <p:spPr>
          <a:xfrm>
            <a:off x="838200" y="1602105"/>
            <a:ext cx="10322560" cy="4351338"/>
          </a:xfrm>
        </p:spPr>
        <p:txBody>
          <a:bodyPr/>
          <a:lstStyle/>
          <a:p>
            <a:pPr marL="0" indent="0">
              <a:buNone/>
            </a:pPr>
            <a:r>
              <a:rPr lang="en-US"/>
              <a:t>Konsep perlindungan data mengisyaratkan bahwa individu memiliki hak untuk menentukan apakah ia akan bergabung dengan masyarakat kemudian akan membagi atau bertukar data pribadi diantara mereka serta hak untuk menentukan syarat-syarat apakah yang harus dipenuhi untuk melakukan hal tersebut. </a:t>
            </a:r>
          </a:p>
          <a:p>
            <a:pPr marL="0" indent="0">
              <a:buNone/>
            </a:pPr>
            <a:r>
              <a:rPr lang="en-US"/>
              <a:t>Hukum perlindungan data secara umum juga mencakup langkah-langkah pengamanan perlindungan dari keamanan data pribadi dan memperbolehkan penggunaannya oleh orang lain sepanjang sesuai dengan syarat yang ditentukan.</a:t>
            </a:r>
          </a:p>
        </p:txBody>
      </p:sp>
      <p:pic>
        <p:nvPicPr>
          <p:cNvPr id="4" name="Picture 3">
            <a:extLst>
              <a:ext uri="{FF2B5EF4-FFF2-40B4-BE49-F238E27FC236}">
                <a16:creationId xmlns:a16="http://schemas.microsoft.com/office/drawing/2014/main" id="{8AFD5ED7-A500-4632-A6F4-79F06AC62BA7}"/>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188591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ABA98-2949-4B6F-B470-AD7146D10DA2}"/>
              </a:ext>
            </a:extLst>
          </p:cNvPr>
          <p:cNvSpPr>
            <a:spLocks noGrp="1"/>
          </p:cNvSpPr>
          <p:nvPr>
            <p:ph idx="1"/>
          </p:nvPr>
        </p:nvSpPr>
        <p:spPr>
          <a:xfrm>
            <a:off x="619760" y="464185"/>
            <a:ext cx="10734040" cy="4351338"/>
          </a:xfrm>
        </p:spPr>
        <p:txBody>
          <a:bodyPr>
            <a:noAutofit/>
          </a:bodyPr>
          <a:lstStyle/>
          <a:p>
            <a:pPr rtl="0"/>
            <a:r>
              <a:rPr lang="en-US"/>
              <a:t>menjadi populer pada tahun 1890 ketika Samuel Warren dan Louis Brandeis menulis esai berjudul, "The Right to Privacy" yang diterbitkan oleh Harvard Law Review. Mereka mengusulkan pengakuan hak individu "right to be let alone" dan juga berpendapat bahwa hak ini harus dilindungi oleh hukum yang ada sebagai bagian dari masalah hak asasi manusia. Dengan demikian, konsep hak privasi telah diakui, akan tetapi masih sulit untuk didefinisikan</a:t>
            </a:r>
          </a:p>
          <a:p>
            <a:pPr rtl="0"/>
            <a:r>
              <a:rPr lang="en-US"/>
              <a:t>Privasi, sebagai bagian dari hak asasi manusia mengidentifikasi perlindungan data pribadi sebagai hak yang penting. Hak privasi melalui perlindungan data bukan hanya penting namun juga merupakan elemen kunci bagi kebebasan dan harga diri individu. Perlindungan data menjadi pendorong kuat bagi terwujudnya kebebasan politik, spriritual, keagamaan dan sebagaianya. Hak untuk menentukan nasib sendiri, kebebasan berekspresi dan privasi adalah hak-hak penting untuk menjadikan kita sebagai manusia</a:t>
            </a:r>
          </a:p>
          <a:p>
            <a:endParaRPr lang="en-US"/>
          </a:p>
        </p:txBody>
      </p:sp>
      <p:pic>
        <p:nvPicPr>
          <p:cNvPr id="4" name="Picture 3">
            <a:extLst>
              <a:ext uri="{FF2B5EF4-FFF2-40B4-BE49-F238E27FC236}">
                <a16:creationId xmlns:a16="http://schemas.microsoft.com/office/drawing/2014/main" id="{352CAA69-D3F0-4C0C-A3DD-AFDD9C8AD618}"/>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310544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5C7A6-9947-41C0-8DA3-2B6AC5007C35}"/>
              </a:ext>
            </a:extLst>
          </p:cNvPr>
          <p:cNvSpPr>
            <a:spLocks noGrp="1"/>
          </p:cNvSpPr>
          <p:nvPr>
            <p:ph type="title"/>
          </p:nvPr>
        </p:nvSpPr>
        <p:spPr>
          <a:xfrm>
            <a:off x="304801" y="487679"/>
            <a:ext cx="10515600" cy="759482"/>
          </a:xfrm>
        </p:spPr>
        <p:txBody>
          <a:bodyPr vert="horz" lIns="91440" tIns="45720" rIns="91440" bIns="45720" rtlCol="0" anchor="ctr">
            <a:normAutofit/>
          </a:bodyPr>
          <a:lstStyle/>
          <a:p>
            <a:r>
              <a:rPr lang="en-US" b="1">
                <a:latin typeface="Dosis ExtraBold" pitchFamily="2" charset="0"/>
              </a:rPr>
              <a:t>Visualisasi Data</a:t>
            </a:r>
          </a:p>
        </p:txBody>
      </p:sp>
      <p:sp>
        <p:nvSpPr>
          <p:cNvPr id="3" name="Content Placeholder 2">
            <a:extLst>
              <a:ext uri="{FF2B5EF4-FFF2-40B4-BE49-F238E27FC236}">
                <a16:creationId xmlns:a16="http://schemas.microsoft.com/office/drawing/2014/main" id="{E0E4E97F-61EB-4ED2-B550-106A8A97C89A}"/>
              </a:ext>
            </a:extLst>
          </p:cNvPr>
          <p:cNvSpPr>
            <a:spLocks noGrp="1"/>
          </p:cNvSpPr>
          <p:nvPr>
            <p:ph idx="1"/>
          </p:nvPr>
        </p:nvSpPr>
        <p:spPr>
          <a:xfrm>
            <a:off x="304801" y="1853258"/>
            <a:ext cx="11887199" cy="3490902"/>
          </a:xfrm>
        </p:spPr>
        <p:txBody>
          <a:bodyPr>
            <a:noAutofit/>
          </a:bodyPr>
          <a:lstStyle/>
          <a:p>
            <a:pPr rtl="0"/>
            <a:r>
              <a:rPr lang="en-US"/>
              <a:t>Visualisasi data dilihat oleh banyak bidang ilmu sebagai komunikasi visual modern. Visualisasi data tidak berada dibawah bidang manapun, melainkan interpretasi diantara banyak bidang, misalnya terkadang dilihat sebagai cabang modern dari statistik deskriptif oleh beberapa orang, tetapi juga sebagai dasar alat pengembangan oleh yang lain. Visualisasi data mengikutkan pembuatan pembuatan dan kajian dari representasi visual dari data, artinya informasi yang telah diabstraksikan dalam bentuk skematis, termasuk atribut atau variabel dari unit informasi</a:t>
            </a:r>
          </a:p>
          <a:p>
            <a:pPr rtl="0"/>
            <a:r>
              <a:rPr lang="en-US"/>
              <a:t>Tujuan utama dari visualisasi data adalah untuk mengkomunikasikan informasi secara jelas dan efisien kepada pengguna lewat grafik informasi yang dipilih, seperti tabel dan grafik. </a:t>
            </a:r>
          </a:p>
        </p:txBody>
      </p:sp>
      <p:pic>
        <p:nvPicPr>
          <p:cNvPr id="5" name="Picture 4">
            <a:extLst>
              <a:ext uri="{FF2B5EF4-FFF2-40B4-BE49-F238E27FC236}">
                <a16:creationId xmlns:a16="http://schemas.microsoft.com/office/drawing/2014/main" id="{01BB8979-FEC4-47E9-B0BB-EAE55ADC4AF4}"/>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459893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8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40B12-EF43-44FD-94A2-E462CC93FCA7}"/>
              </a:ext>
            </a:extLst>
          </p:cNvPr>
          <p:cNvSpPr>
            <a:spLocks noGrp="1"/>
          </p:cNvSpPr>
          <p:nvPr>
            <p:ph type="title"/>
          </p:nvPr>
        </p:nvSpPr>
        <p:spPr>
          <a:xfrm>
            <a:off x="299720" y="446405"/>
            <a:ext cx="10515600" cy="691515"/>
          </a:xfrm>
        </p:spPr>
        <p:txBody>
          <a:bodyPr vert="horz" lIns="91440" tIns="45720" rIns="91440" bIns="45720" rtlCol="0" anchor="ctr">
            <a:normAutofit fontScale="90000"/>
          </a:bodyPr>
          <a:lstStyle/>
          <a:p>
            <a:r>
              <a:rPr lang="en-US" b="1">
                <a:latin typeface="Dosis ExtraBold" pitchFamily="2" charset="0"/>
              </a:rPr>
              <a:t>Cara Visualisasi Data</a:t>
            </a:r>
          </a:p>
        </p:txBody>
      </p:sp>
      <p:sp>
        <p:nvSpPr>
          <p:cNvPr id="3" name="Content Placeholder 2">
            <a:extLst>
              <a:ext uri="{FF2B5EF4-FFF2-40B4-BE49-F238E27FC236}">
                <a16:creationId xmlns:a16="http://schemas.microsoft.com/office/drawing/2014/main" id="{3C6F623C-490B-492D-8013-A6A5FE805D81}"/>
              </a:ext>
            </a:extLst>
          </p:cNvPr>
          <p:cNvSpPr>
            <a:spLocks noGrp="1"/>
          </p:cNvSpPr>
          <p:nvPr>
            <p:ph idx="1"/>
          </p:nvPr>
        </p:nvSpPr>
        <p:spPr>
          <a:xfrm>
            <a:off x="472440" y="1439544"/>
            <a:ext cx="10957560" cy="4829175"/>
          </a:xfrm>
        </p:spPr>
        <p:txBody>
          <a:bodyPr>
            <a:normAutofit/>
          </a:bodyPr>
          <a:lstStyle/>
          <a:p>
            <a:pPr rtl="0"/>
            <a:r>
              <a:rPr lang="en-US"/>
              <a:t>Visualisasi adalah rekayasa dalam pembuatan gambar, diagram atau animasi untuk penampilan sutau informasi. Secara umum, visualisasi dalam bentuk gambar baik yang bersifat abstrak maupun nyata telah dikenal sejak awal dari peradaban manusia, Contoh dari hal ini meliputi lukisan di dinding-dinding gua dari manusia purba, bentuk huruf hieroglif mesir, sistem geometri yunani, teknik pelukisan dari leoanardo da Vinci untuk tujuan rekayasa dan ilmiah</a:t>
            </a:r>
          </a:p>
          <a:p>
            <a:pPr rtl="0"/>
            <a:r>
              <a:rPr lang="en-US"/>
              <a:t>Menurut Randy Krum di buku Cool Infographics, visualisasi data adalah bentuk visual dari angka atau jumlah. Seperti halnya grafik batang atau grafik garis. Tujuannya untuk menampilkan suatu informasi secara jelas dan efisien sehingga dapat membantu pengguna dalam menganalisis dan penalaran tentang data dan bukti</a:t>
            </a:r>
          </a:p>
          <a:p>
            <a:endParaRPr lang="en-US"/>
          </a:p>
        </p:txBody>
      </p:sp>
      <p:pic>
        <p:nvPicPr>
          <p:cNvPr id="4" name="Picture 3">
            <a:extLst>
              <a:ext uri="{FF2B5EF4-FFF2-40B4-BE49-F238E27FC236}">
                <a16:creationId xmlns:a16="http://schemas.microsoft.com/office/drawing/2014/main" id="{6593F8B2-519A-43F4-A807-7EABF2F61085}"/>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348997521"/>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68B3281-E94D-49B4-9F07-B37C52B5A3C4}"/>
              </a:ext>
            </a:extLst>
          </p:cNvPr>
          <p:cNvSpPr txBox="1">
            <a:spLocks/>
          </p:cNvSpPr>
          <p:nvPr/>
        </p:nvSpPr>
        <p:spPr>
          <a:xfrm>
            <a:off x="695960" y="3159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latin typeface="Dosis ExtraBold" pitchFamily="2" charset="0"/>
              </a:rPr>
              <a:t>Terima kasih</a:t>
            </a:r>
          </a:p>
        </p:txBody>
      </p:sp>
      <p:pic>
        <p:nvPicPr>
          <p:cNvPr id="9" name="Picture 8">
            <a:extLst>
              <a:ext uri="{FF2B5EF4-FFF2-40B4-BE49-F238E27FC236}">
                <a16:creationId xmlns:a16="http://schemas.microsoft.com/office/drawing/2014/main" id="{CD949720-052F-42F9-9E39-D53476175873}"/>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3100063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16D6C-D184-4461-B4F3-84FC3BCDE7A7}"/>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Tujuan Pembelajaran</a:t>
            </a:r>
          </a:p>
        </p:txBody>
      </p:sp>
      <p:sp>
        <p:nvSpPr>
          <p:cNvPr id="3" name="Content Placeholder 2">
            <a:extLst>
              <a:ext uri="{FF2B5EF4-FFF2-40B4-BE49-F238E27FC236}">
                <a16:creationId xmlns:a16="http://schemas.microsoft.com/office/drawing/2014/main" id="{A6EE8D4A-619A-4AB5-A97F-24F715AE8EBD}"/>
              </a:ext>
            </a:extLst>
          </p:cNvPr>
          <p:cNvSpPr>
            <a:spLocks noGrp="1"/>
          </p:cNvSpPr>
          <p:nvPr>
            <p:ph idx="1"/>
          </p:nvPr>
        </p:nvSpPr>
        <p:spPr/>
        <p:txBody>
          <a:bodyPr>
            <a:normAutofit/>
          </a:bodyPr>
          <a:lstStyle/>
          <a:p>
            <a:r>
              <a:rPr lang="en-US"/>
              <a:t>Pengertian Analisis Data</a:t>
            </a:r>
          </a:p>
          <a:p>
            <a:r>
              <a:rPr lang="en-US"/>
              <a:t>Cara Mengoleksi Data dari berbagai perangkat</a:t>
            </a:r>
          </a:p>
          <a:p>
            <a:r>
              <a:rPr lang="en-US"/>
              <a:t>Melakukan berbagai Teknik pengumpulan data</a:t>
            </a:r>
          </a:p>
          <a:p>
            <a:r>
              <a:rPr lang="en-US"/>
              <a:t>Mengoperasikan dan melakukan pemrosesan data</a:t>
            </a:r>
          </a:p>
          <a:p>
            <a:r>
              <a:rPr lang="en-US"/>
              <a:t>Visualisasi data</a:t>
            </a:r>
          </a:p>
          <a:p>
            <a:endParaRPr lang="en-US"/>
          </a:p>
        </p:txBody>
      </p:sp>
      <p:pic>
        <p:nvPicPr>
          <p:cNvPr id="5" name="Picture 4">
            <a:extLst>
              <a:ext uri="{FF2B5EF4-FFF2-40B4-BE49-F238E27FC236}">
                <a16:creationId xmlns:a16="http://schemas.microsoft.com/office/drawing/2014/main" id="{550F3012-89B0-41C3-838E-B30BE0789EEA}"/>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2126610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712B-5ACD-4F27-84F8-143BCD6CC018}"/>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ANALISIS DATA</a:t>
            </a:r>
          </a:p>
        </p:txBody>
      </p:sp>
      <p:sp>
        <p:nvSpPr>
          <p:cNvPr id="3" name="Content Placeholder 2">
            <a:extLst>
              <a:ext uri="{FF2B5EF4-FFF2-40B4-BE49-F238E27FC236}">
                <a16:creationId xmlns:a16="http://schemas.microsoft.com/office/drawing/2014/main" id="{61D17357-456B-4215-B5FD-67BBAB4DE07F}"/>
              </a:ext>
            </a:extLst>
          </p:cNvPr>
          <p:cNvSpPr>
            <a:spLocks noGrp="1"/>
          </p:cNvSpPr>
          <p:nvPr>
            <p:ph idx="1"/>
          </p:nvPr>
        </p:nvSpPr>
        <p:spPr/>
        <p:txBody>
          <a:bodyPr/>
          <a:lstStyle/>
          <a:p>
            <a:pPr marL="447675" marR="0" indent="-447675" rtl="0">
              <a:buFont typeface="Wingdings" panose="05000000000000000000" pitchFamily="2" charset="2"/>
              <a:buChar char="v"/>
            </a:pPr>
            <a:r>
              <a:rPr lang="en-US">
                <a:effectLst/>
              </a:rPr>
              <a:t>Steven J Taylor (1975)</a:t>
            </a:r>
          </a:p>
          <a:p>
            <a:pPr marL="447675" lvl="1" indent="-447675">
              <a:buNone/>
            </a:pPr>
            <a:r>
              <a:rPr lang="en-US">
                <a:effectLst/>
              </a:rPr>
              <a:t>	Menurut Taylor, arti analisis data adalah proses yang merinci usaha secara formal untuk menemukan tema dan merumukan hipotesis (ide) seperti yang disarankan dan sebagai usaha untuk memberikan bantuan dan tema pada hipotesis</a:t>
            </a:r>
          </a:p>
          <a:p>
            <a:pPr marL="447675" marR="0" indent="-447675" rtl="0">
              <a:buFont typeface="Wingdings" panose="05000000000000000000" pitchFamily="2" charset="2"/>
              <a:buChar char="v"/>
            </a:pPr>
            <a:r>
              <a:rPr lang="en-US">
                <a:effectLst/>
              </a:rPr>
              <a:t>Lexy J. Moleong (2002) </a:t>
            </a:r>
          </a:p>
          <a:p>
            <a:pPr marL="457200" lvl="1" indent="0">
              <a:buNone/>
            </a:pPr>
            <a:r>
              <a:rPr lang="en-US">
                <a:effectLst/>
              </a:rPr>
              <a:t>Menurut Lexy, pengertian analisis data adalah proses mengatur urutan data, mengorganisasikannya kedalam suatu pola, kategori dan satuan uraian dasar</a:t>
            </a:r>
          </a:p>
          <a:p>
            <a:endParaRPr lang="en-US"/>
          </a:p>
        </p:txBody>
      </p:sp>
      <p:pic>
        <p:nvPicPr>
          <p:cNvPr id="5" name="Picture 4">
            <a:extLst>
              <a:ext uri="{FF2B5EF4-FFF2-40B4-BE49-F238E27FC236}">
                <a16:creationId xmlns:a16="http://schemas.microsoft.com/office/drawing/2014/main" id="{8C996CB7-6779-406C-B600-BD1B4654483C}"/>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225522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0E741-01A7-4C9C-9666-5FE94E09086E}"/>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DATA</a:t>
            </a:r>
          </a:p>
        </p:txBody>
      </p:sp>
      <p:sp>
        <p:nvSpPr>
          <p:cNvPr id="3" name="Content Placeholder 2">
            <a:extLst>
              <a:ext uri="{FF2B5EF4-FFF2-40B4-BE49-F238E27FC236}">
                <a16:creationId xmlns:a16="http://schemas.microsoft.com/office/drawing/2014/main" id="{CDCA81A1-677F-4330-B405-202396B649D3}"/>
              </a:ext>
            </a:extLst>
          </p:cNvPr>
          <p:cNvSpPr>
            <a:spLocks noGrp="1"/>
          </p:cNvSpPr>
          <p:nvPr>
            <p:ph idx="1"/>
          </p:nvPr>
        </p:nvSpPr>
        <p:spPr/>
        <p:txBody>
          <a:bodyPr/>
          <a:lstStyle/>
          <a:p>
            <a:pPr marL="0" indent="0">
              <a:buNone/>
            </a:pPr>
            <a:r>
              <a:rPr lang="en-US"/>
              <a:t>Data : Informasi dalam bentuk yang dapat di proses dikomputer, seperti representasi digital dari teks, angka, grafis, teks, atau suara</a:t>
            </a:r>
          </a:p>
          <a:p>
            <a:pPr marL="0" indent="0">
              <a:buNone/>
            </a:pPr>
            <a:endParaRPr lang="en-US"/>
          </a:p>
          <a:p>
            <a:pPr marL="0" indent="0">
              <a:buNone/>
            </a:pPr>
            <a:r>
              <a:rPr lang="en-US"/>
              <a:t>Data merupakan suatu kumpulan yang terdiri dari fakta-fakta untuk memberikan gambaran yang luas terkait dengan suatu keadaan</a:t>
            </a:r>
          </a:p>
        </p:txBody>
      </p:sp>
      <p:pic>
        <p:nvPicPr>
          <p:cNvPr id="5" name="Picture 4">
            <a:extLst>
              <a:ext uri="{FF2B5EF4-FFF2-40B4-BE49-F238E27FC236}">
                <a16:creationId xmlns:a16="http://schemas.microsoft.com/office/drawing/2014/main" id="{2C4E89B8-87DF-41FA-98EB-AE3008812998}"/>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736898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10F52-E3D6-42AE-9473-B5EF843A9662}"/>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Analisis Data</a:t>
            </a:r>
          </a:p>
        </p:txBody>
      </p:sp>
      <p:sp>
        <p:nvSpPr>
          <p:cNvPr id="3" name="Content Placeholder 2">
            <a:extLst>
              <a:ext uri="{FF2B5EF4-FFF2-40B4-BE49-F238E27FC236}">
                <a16:creationId xmlns:a16="http://schemas.microsoft.com/office/drawing/2014/main" id="{BA7334EF-B0A5-4F30-A8B3-EDABA3F5AB75}"/>
              </a:ext>
            </a:extLst>
          </p:cNvPr>
          <p:cNvSpPr>
            <a:spLocks noGrp="1"/>
          </p:cNvSpPr>
          <p:nvPr>
            <p:ph idx="1"/>
          </p:nvPr>
        </p:nvSpPr>
        <p:spPr/>
        <p:txBody>
          <a:bodyPr/>
          <a:lstStyle/>
          <a:p>
            <a:pPr marL="0" indent="0" algn="just">
              <a:buNone/>
            </a:pPr>
            <a:r>
              <a:rPr lang="en-US"/>
              <a:t>Analisis data adalah proses pengolahan data dengan tujuan untuk menemukan informasi yang berguna yang dapat dijadikan dasar dalam pengambilan keputusan untuk solusi suatu permasalahan.</a:t>
            </a:r>
          </a:p>
          <a:p>
            <a:pPr marL="0" indent="0">
              <a:buNone/>
            </a:pPr>
            <a:endParaRPr lang="en-US"/>
          </a:p>
        </p:txBody>
      </p:sp>
      <p:pic>
        <p:nvPicPr>
          <p:cNvPr id="5" name="Picture 4">
            <a:extLst>
              <a:ext uri="{FF2B5EF4-FFF2-40B4-BE49-F238E27FC236}">
                <a16:creationId xmlns:a16="http://schemas.microsoft.com/office/drawing/2014/main" id="{F939A5FB-CB2D-4086-B74C-91B9C6DB9EC1}"/>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417989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1ABDC-F44B-4992-878F-8052A15E03C5}"/>
              </a:ext>
            </a:extLst>
          </p:cNvPr>
          <p:cNvSpPr>
            <a:spLocks noGrp="1"/>
          </p:cNvSpPr>
          <p:nvPr>
            <p:ph type="title"/>
          </p:nvPr>
        </p:nvSpPr>
        <p:spPr>
          <a:xfrm>
            <a:off x="279400" y="466725"/>
            <a:ext cx="10515600" cy="721995"/>
          </a:xfrm>
        </p:spPr>
        <p:txBody>
          <a:bodyPr vert="horz" lIns="91440" tIns="45720" rIns="91440" bIns="45720" rtlCol="0" anchor="ctr">
            <a:normAutofit/>
          </a:bodyPr>
          <a:lstStyle/>
          <a:p>
            <a:r>
              <a:rPr lang="en-US" b="1">
                <a:latin typeface="Dosis ExtraBold" pitchFamily="2" charset="0"/>
              </a:rPr>
              <a:t>Jenis Analisis Data</a:t>
            </a:r>
          </a:p>
        </p:txBody>
      </p:sp>
      <p:sp>
        <p:nvSpPr>
          <p:cNvPr id="3" name="Content Placeholder 2">
            <a:extLst>
              <a:ext uri="{FF2B5EF4-FFF2-40B4-BE49-F238E27FC236}">
                <a16:creationId xmlns:a16="http://schemas.microsoft.com/office/drawing/2014/main" id="{B83101EF-C5BC-414F-98BA-35005C37E4C5}"/>
              </a:ext>
            </a:extLst>
          </p:cNvPr>
          <p:cNvSpPr>
            <a:spLocks noGrp="1"/>
          </p:cNvSpPr>
          <p:nvPr>
            <p:ph idx="1"/>
          </p:nvPr>
        </p:nvSpPr>
        <p:spPr>
          <a:xfrm>
            <a:off x="403860" y="1330959"/>
            <a:ext cx="11384280" cy="5934075"/>
          </a:xfrm>
        </p:spPr>
        <p:txBody>
          <a:bodyPr>
            <a:noAutofit/>
          </a:bodyPr>
          <a:lstStyle/>
          <a:p>
            <a:pPr marL="0" indent="0">
              <a:lnSpc>
                <a:spcPct val="100000"/>
              </a:lnSpc>
              <a:spcBef>
                <a:spcPts val="0"/>
              </a:spcBef>
              <a:buNone/>
            </a:pPr>
            <a:r>
              <a:rPr lang="en-US" sz="2600"/>
              <a:t>jenis analisis data yaitu :</a:t>
            </a:r>
          </a:p>
          <a:p>
            <a:pPr marL="0" indent="0">
              <a:lnSpc>
                <a:spcPct val="100000"/>
              </a:lnSpc>
              <a:spcBef>
                <a:spcPts val="0"/>
              </a:spcBef>
              <a:buNone/>
            </a:pPr>
            <a:r>
              <a:rPr lang="en-US" sz="2600"/>
              <a:t>1. Analisis kualitatif dan </a:t>
            </a:r>
          </a:p>
          <a:p>
            <a:pPr marL="0" indent="0">
              <a:lnSpc>
                <a:spcPct val="100000"/>
              </a:lnSpc>
              <a:spcBef>
                <a:spcPts val="0"/>
              </a:spcBef>
              <a:buNone/>
            </a:pPr>
            <a:r>
              <a:rPr lang="en-US" sz="2600"/>
              <a:t>2. Analisis kuantitatif. </a:t>
            </a:r>
          </a:p>
          <a:p>
            <a:pPr marL="0" indent="0">
              <a:lnSpc>
                <a:spcPct val="100000"/>
              </a:lnSpc>
              <a:spcBef>
                <a:spcPts val="0"/>
              </a:spcBef>
              <a:buNone/>
            </a:pPr>
            <a:r>
              <a:rPr lang="en-US" sz="2600"/>
              <a:t>Analisis kualitatif adalah analisis secara sistematis yang tidak menggunakan model matematika atau statistika. Dengan kata lain analisis ini dilakukan dengan membaca tabel, grafik, atau data lainnya yang sudah tersedia yang diperoleh dari berbagai sumber dengan teknik pengumpulan data tertentu. Tujuan analisis kualitatif adalah untuk menemukan makna dari data-data tersebut. </a:t>
            </a:r>
          </a:p>
          <a:p>
            <a:pPr marL="0" indent="0">
              <a:lnSpc>
                <a:spcPct val="100000"/>
              </a:lnSpc>
              <a:spcBef>
                <a:spcPts val="0"/>
              </a:spcBef>
              <a:buNone/>
            </a:pPr>
            <a:r>
              <a:rPr lang="en-US" sz="2600"/>
              <a:t>Analisis kuantitatif adalah analisis yang menggunakan model matematika atau statistika dalam memproses datanya. Hasil analisis biasanya berupa angka-angka yang akan disajikan dan diuraikan oleh peneliti. Adapun teknik yang digunakan dalam analisis kuantitatif yaitu teknik analisis deskriptif dan teknik analisis inferensial yang memiliki fungsinya masing-masing. </a:t>
            </a:r>
          </a:p>
        </p:txBody>
      </p:sp>
      <p:pic>
        <p:nvPicPr>
          <p:cNvPr id="5" name="Picture 4">
            <a:extLst>
              <a:ext uri="{FF2B5EF4-FFF2-40B4-BE49-F238E27FC236}">
                <a16:creationId xmlns:a16="http://schemas.microsoft.com/office/drawing/2014/main" id="{73FC9A5D-F952-40C6-B19A-C67D5BF47A15}"/>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4273710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87534-AC68-4E94-9522-B8D27AB8258F}"/>
              </a:ext>
            </a:extLst>
          </p:cNvPr>
          <p:cNvSpPr>
            <a:spLocks noGrp="1"/>
          </p:cNvSpPr>
          <p:nvPr>
            <p:ph type="title"/>
          </p:nvPr>
        </p:nvSpPr>
        <p:spPr/>
        <p:txBody>
          <a:bodyPr vert="horz" lIns="91440" tIns="45720" rIns="91440" bIns="45720" rtlCol="0" anchor="ctr">
            <a:normAutofit/>
          </a:bodyPr>
          <a:lstStyle/>
          <a:p>
            <a:r>
              <a:rPr lang="en-US" b="1">
                <a:latin typeface="Dosis ExtraBold" pitchFamily="2" charset="0"/>
              </a:rPr>
              <a:t>Prosedur Analisis Data</a:t>
            </a:r>
          </a:p>
        </p:txBody>
      </p:sp>
      <p:sp>
        <p:nvSpPr>
          <p:cNvPr id="3" name="Content Placeholder 2">
            <a:extLst>
              <a:ext uri="{FF2B5EF4-FFF2-40B4-BE49-F238E27FC236}">
                <a16:creationId xmlns:a16="http://schemas.microsoft.com/office/drawing/2014/main" id="{F2103B8E-DF3F-4719-B7D7-AA3C9A7677A1}"/>
              </a:ext>
            </a:extLst>
          </p:cNvPr>
          <p:cNvSpPr>
            <a:spLocks noGrp="1"/>
          </p:cNvSpPr>
          <p:nvPr>
            <p:ph idx="1"/>
          </p:nvPr>
        </p:nvSpPr>
        <p:spPr/>
        <p:txBody>
          <a:bodyPr>
            <a:normAutofit/>
          </a:bodyPr>
          <a:lstStyle/>
          <a:p>
            <a:pPr marL="0" indent="0" algn="just" rtl="0">
              <a:buNone/>
            </a:pPr>
            <a:r>
              <a:rPr lang="en-US"/>
              <a:t>Pertama tentunya mengumpulkan data yang dibutuhkan untuk penelitian. Pastikan data yang digunakan sudah lengkap dan memiliki sumber yang jelas. Selanjutnya lakukan identifikasi data dan kelompokkan berdasarkan karakteristiknya. Lakukan juga normalisasi data agar data dalam bentuk yang sama untuk memudahkan proses analisis. Lalu lakukan analisis data tersebut menggunakan metode atau teknik yang sesuai. Hasil analisis data kemudian disajikan dalam bentuk yang menarik dan mudah dipahami. </a:t>
            </a:r>
          </a:p>
          <a:p>
            <a:endParaRPr lang="en-US"/>
          </a:p>
        </p:txBody>
      </p:sp>
      <p:pic>
        <p:nvPicPr>
          <p:cNvPr id="4" name="Picture 3">
            <a:extLst>
              <a:ext uri="{FF2B5EF4-FFF2-40B4-BE49-F238E27FC236}">
                <a16:creationId xmlns:a16="http://schemas.microsoft.com/office/drawing/2014/main" id="{DF2737D1-ACB1-4235-A7E6-AB0CBF650931}"/>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49941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791A-3F6C-494F-8E4B-A9E0840266E2}"/>
              </a:ext>
            </a:extLst>
          </p:cNvPr>
          <p:cNvSpPr>
            <a:spLocks noGrp="1"/>
          </p:cNvSpPr>
          <p:nvPr>
            <p:ph type="title"/>
          </p:nvPr>
        </p:nvSpPr>
        <p:spPr>
          <a:xfrm>
            <a:off x="187960" y="202565"/>
            <a:ext cx="10515600" cy="600075"/>
          </a:xfrm>
        </p:spPr>
        <p:txBody>
          <a:bodyPr vert="horz" lIns="91440" tIns="45720" rIns="91440" bIns="45720" rtlCol="0" anchor="ctr">
            <a:normAutofit fontScale="90000"/>
          </a:bodyPr>
          <a:lstStyle/>
          <a:p>
            <a:r>
              <a:rPr lang="en-US" b="1">
                <a:latin typeface="Dosis ExtraBold" pitchFamily="2" charset="0"/>
              </a:rPr>
              <a:t>Langkah dan Prosedur Analisis Data</a:t>
            </a:r>
          </a:p>
        </p:txBody>
      </p:sp>
      <p:sp>
        <p:nvSpPr>
          <p:cNvPr id="3" name="Content Placeholder 2">
            <a:extLst>
              <a:ext uri="{FF2B5EF4-FFF2-40B4-BE49-F238E27FC236}">
                <a16:creationId xmlns:a16="http://schemas.microsoft.com/office/drawing/2014/main" id="{8FA36AFE-1035-4575-9D92-35FC21A48A82}"/>
              </a:ext>
            </a:extLst>
          </p:cNvPr>
          <p:cNvSpPr>
            <a:spLocks noGrp="1"/>
          </p:cNvSpPr>
          <p:nvPr>
            <p:ph idx="1"/>
          </p:nvPr>
        </p:nvSpPr>
        <p:spPr>
          <a:xfrm>
            <a:off x="411480" y="962025"/>
            <a:ext cx="11363960" cy="4351338"/>
          </a:xfrm>
        </p:spPr>
        <p:txBody>
          <a:bodyPr>
            <a:noAutofit/>
          </a:bodyPr>
          <a:lstStyle/>
          <a:p>
            <a:pPr marL="355600" marR="0" indent="-355600" rtl="0">
              <a:lnSpc>
                <a:spcPct val="100000"/>
              </a:lnSpc>
              <a:spcBef>
                <a:spcPts val="0"/>
              </a:spcBef>
              <a:buFont typeface="+mj-lt"/>
              <a:buAutoNum type="arabicPeriod"/>
            </a:pPr>
            <a:r>
              <a:rPr lang="en-US" sz="2400">
                <a:effectLst/>
              </a:rPr>
              <a:t>Pengumpulan Data, tahap awal dari aktivitas analisis data adalah pengumpulan data yang akan dianalisis</a:t>
            </a:r>
          </a:p>
          <a:p>
            <a:pPr marL="355600" marR="0" indent="-355600" rtl="0">
              <a:lnSpc>
                <a:spcPct val="100000"/>
              </a:lnSpc>
              <a:spcBef>
                <a:spcPts val="0"/>
              </a:spcBef>
              <a:buFont typeface="+mj-lt"/>
              <a:buAutoNum type="arabicPeriod"/>
            </a:pPr>
            <a:r>
              <a:rPr lang="en-US" sz="2400">
                <a:effectLst/>
              </a:rPr>
              <a:t>Tahap Editing, yaitu proses pemeriksaan kejelasan dan kelengkapan terkait pengisian instrumen pengumpulan data</a:t>
            </a:r>
          </a:p>
          <a:p>
            <a:pPr marL="355600" marR="0" indent="-355600" rtl="0">
              <a:lnSpc>
                <a:spcPct val="100000"/>
              </a:lnSpc>
              <a:spcBef>
                <a:spcPts val="0"/>
              </a:spcBef>
              <a:buFont typeface="+mj-lt"/>
              <a:buAutoNum type="arabicPeriod"/>
            </a:pPr>
            <a:r>
              <a:rPr lang="en-US" sz="2400">
                <a:effectLst/>
              </a:rPr>
              <a:t>Tahap Koding, yaitu proses identifikasi dan klasifikasi terhadap semua pernyataan yang ada pada instrumen pengumpulan data berdasarkan variabel yang sedang diteliti</a:t>
            </a:r>
          </a:p>
          <a:p>
            <a:pPr marL="355600" marR="0" indent="-355600" rtl="0">
              <a:lnSpc>
                <a:spcPct val="100000"/>
              </a:lnSpc>
              <a:spcBef>
                <a:spcPts val="0"/>
              </a:spcBef>
              <a:buFont typeface="+mj-lt"/>
              <a:buAutoNum type="arabicPeriod"/>
            </a:pPr>
            <a:r>
              <a:rPr lang="en-US" sz="2400">
                <a:effectLst/>
              </a:rPr>
              <a:t>Tahap Pengujian, yaitu proses pengujian kualitas data, baik dari sisi validasi maupun reliabilitas instrumen dari pengumpulan data</a:t>
            </a:r>
          </a:p>
          <a:p>
            <a:pPr marL="355600" marR="0" indent="-355600" rtl="0">
              <a:lnSpc>
                <a:spcPct val="100000"/>
              </a:lnSpc>
              <a:spcBef>
                <a:spcPts val="0"/>
              </a:spcBef>
              <a:buFont typeface="+mj-lt"/>
              <a:buAutoNum type="arabicPeriod"/>
            </a:pPr>
            <a:r>
              <a:rPr lang="en-US" sz="2400">
                <a:effectLst/>
              </a:rPr>
              <a:t>Tahap Mendeskripsikan Data, yaitu proses membuat deskripsi data dengan menyajikannya dalam bentuk tabel frekuensi atau diagram dengan beragam ukuran tendensi sentral maupun ukuran dispersi. Tujuannya adalah agar memahami karakteristik data sampel dari suatu penelitian</a:t>
            </a:r>
          </a:p>
          <a:p>
            <a:pPr marL="355600" marR="0" indent="-355600" rtl="0">
              <a:lnSpc>
                <a:spcPct val="100000"/>
              </a:lnSpc>
              <a:spcBef>
                <a:spcPts val="0"/>
              </a:spcBef>
              <a:buFont typeface="+mj-lt"/>
              <a:buAutoNum type="arabicPeriod"/>
            </a:pPr>
            <a:r>
              <a:rPr lang="en-US" sz="2400">
                <a:effectLst/>
              </a:rPr>
              <a:t>Tahap Pengujian Hipotesis, yaitu proses pengujian terhadap proposisi apakah bisa diterima atau ditolak, apakah memiliki makna atau tidak. Berdasarkan tahap inilah nantinya akan dibuat simpulan atau keputusan</a:t>
            </a:r>
          </a:p>
          <a:p>
            <a:pPr>
              <a:lnSpc>
                <a:spcPct val="100000"/>
              </a:lnSpc>
              <a:spcBef>
                <a:spcPts val="0"/>
              </a:spcBef>
            </a:pPr>
            <a:endParaRPr lang="en-US" sz="2400"/>
          </a:p>
        </p:txBody>
      </p:sp>
      <p:pic>
        <p:nvPicPr>
          <p:cNvPr id="6" name="Picture 5">
            <a:extLst>
              <a:ext uri="{FF2B5EF4-FFF2-40B4-BE49-F238E27FC236}">
                <a16:creationId xmlns:a16="http://schemas.microsoft.com/office/drawing/2014/main" id="{3F7C3892-B1EB-4FDE-90EE-7AA75D1D926A}"/>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80415" y="74613"/>
            <a:ext cx="1074951" cy="1077416"/>
          </a:xfrm>
          <a:prstGeom prst="rect">
            <a:avLst/>
          </a:prstGeom>
        </p:spPr>
      </p:pic>
    </p:spTree>
    <p:extLst>
      <p:ext uri="{BB962C8B-B14F-4D97-AF65-F5344CB8AC3E}">
        <p14:creationId xmlns:p14="http://schemas.microsoft.com/office/powerpoint/2010/main" val="18033767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NKNOELEADERBOARD" val="-1671451561"/>
</p:tagLst>
</file>

<file path=ppt/theme/theme1.xml><?xml version="1.0" encoding="utf-8"?>
<a:theme xmlns:a="http://schemas.openxmlformats.org/drawingml/2006/main" name="Theme1X">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X" id="{7B76A932-A70E-4C81-A4B5-7ADEA69A1A97}" vid="{3AD5EA39-7D91-4EFA-B93C-C7E53A36EF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309</TotalTime>
  <Words>1712</Words>
  <Application>Microsoft Office PowerPoint</Application>
  <PresentationFormat>Widescreen</PresentationFormat>
  <Paragraphs>115</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Barlow Condensed Medium</vt:lpstr>
      <vt:lpstr>Barlow Condensed SemiBold</vt:lpstr>
      <vt:lpstr>Calibri</vt:lpstr>
      <vt:lpstr>Calibri Light</vt:lpstr>
      <vt:lpstr>Cambria</vt:lpstr>
      <vt:lpstr>Dosis ExtraBold</vt:lpstr>
      <vt:lpstr>Wingdings</vt:lpstr>
      <vt:lpstr>Theme1X</vt:lpstr>
      <vt:lpstr>ANALISIS DATA </vt:lpstr>
      <vt:lpstr>Kompetensi Dasar</vt:lpstr>
      <vt:lpstr>Tujuan Pembelajaran</vt:lpstr>
      <vt:lpstr>ANALISIS DATA</vt:lpstr>
      <vt:lpstr>DATA</vt:lpstr>
      <vt:lpstr>Analisis Data</vt:lpstr>
      <vt:lpstr>Jenis Analisis Data</vt:lpstr>
      <vt:lpstr>Prosedur Analisis Data</vt:lpstr>
      <vt:lpstr>Langkah dan Prosedur Analisis Data</vt:lpstr>
      <vt:lpstr>Keuntungan Analisis Data </vt:lpstr>
      <vt:lpstr>Teknik Pengumpulan Data</vt:lpstr>
      <vt:lpstr>Webscraping</vt:lpstr>
      <vt:lpstr>Klasifikasi data</vt:lpstr>
      <vt:lpstr>PowerPoint Presentation</vt:lpstr>
      <vt:lpstr>PowerPoint Presentation</vt:lpstr>
      <vt:lpstr>PowerPoint Presentation</vt:lpstr>
      <vt:lpstr>PowerPoint Presentation</vt:lpstr>
      <vt:lpstr>Teknik Pengumpulan Data Kuantitatif</vt:lpstr>
      <vt:lpstr>PowerPoint Presentation</vt:lpstr>
      <vt:lpstr>Teknik Pengumpulan Data Kualitatif</vt:lpstr>
      <vt:lpstr>Konsep Perlindungan data Privasi</vt:lpstr>
      <vt:lpstr>PowerPoint Presentation</vt:lpstr>
      <vt:lpstr>Visualisasi Data</vt:lpstr>
      <vt:lpstr>Cara Visualisasi Data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DATA</dc:title>
  <dc:creator>SMAN 9</dc:creator>
  <cp:lastModifiedBy>SMANES</cp:lastModifiedBy>
  <cp:revision>12</cp:revision>
  <dcterms:created xsi:type="dcterms:W3CDTF">2023-03-06T05:10:59Z</dcterms:created>
  <dcterms:modified xsi:type="dcterms:W3CDTF">2023-03-09T04:32:38Z</dcterms:modified>
</cp:coreProperties>
</file>