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74" r:id="rId8"/>
    <p:sldId id="262" r:id="rId9"/>
    <p:sldId id="263" r:id="rId10"/>
    <p:sldId id="264" r:id="rId11"/>
    <p:sldId id="265" r:id="rId12"/>
    <p:sldId id="266" r:id="rId13"/>
    <p:sldId id="267" r:id="rId14"/>
    <p:sldId id="269" r:id="rId15"/>
    <p:sldId id="268"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73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5BC740-3B4B-4CB2-814B-E1F7D79D3F78}" type="datetimeFigureOut">
              <a:rPr lang="en-US" smtClean="0"/>
              <a:t>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9081CC-3F3C-4002-9EF3-5A1FB8E17940}" type="slidenum">
              <a:rPr lang="en-US" smtClean="0"/>
              <a:t>‹#›</a:t>
            </a:fld>
            <a:endParaRPr lang="en-US"/>
          </a:p>
        </p:txBody>
      </p:sp>
    </p:spTree>
    <p:extLst>
      <p:ext uri="{BB962C8B-B14F-4D97-AF65-F5344CB8AC3E}">
        <p14:creationId xmlns:p14="http://schemas.microsoft.com/office/powerpoint/2010/main" val="3599840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DC8ABE-7232-42B1-9C52-6DD7ABBAF85C}"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281290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C8ABE-7232-42B1-9C52-6DD7ABBAF85C}"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3082659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C8ABE-7232-42B1-9C52-6DD7ABBAF85C}"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98419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DC8ABE-7232-42B1-9C52-6DD7ABBAF85C}"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3946304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DC8ABE-7232-42B1-9C52-6DD7ABBAF85C}"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251588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DC8ABE-7232-42B1-9C52-6DD7ABBAF85C}"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3090151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DC8ABE-7232-42B1-9C52-6DD7ABBAF85C}"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3438342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DC8ABE-7232-42B1-9C52-6DD7ABBAF85C}"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1342297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C8ABE-7232-42B1-9C52-6DD7ABBAF85C}"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188305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DC8ABE-7232-42B1-9C52-6DD7ABBAF85C}"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13920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DC8ABE-7232-42B1-9C52-6DD7ABBAF85C}"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97FC7-5E8F-4248-9B2A-8F9EA269F27E}" type="slidenum">
              <a:rPr lang="en-US" smtClean="0"/>
              <a:t>‹#›</a:t>
            </a:fld>
            <a:endParaRPr lang="en-US"/>
          </a:p>
        </p:txBody>
      </p:sp>
    </p:spTree>
    <p:extLst>
      <p:ext uri="{BB962C8B-B14F-4D97-AF65-F5344CB8AC3E}">
        <p14:creationId xmlns:p14="http://schemas.microsoft.com/office/powerpoint/2010/main" val="158219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C8ABE-7232-42B1-9C52-6DD7ABBAF85C}" type="datetimeFigureOut">
              <a:rPr lang="en-US" smtClean="0"/>
              <a:t>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97FC7-5E8F-4248-9B2A-8F9EA269F27E}" type="slidenum">
              <a:rPr lang="en-US" smtClean="0"/>
              <a:t>‹#›</a:t>
            </a:fld>
            <a:endParaRPr lang="en-US"/>
          </a:p>
        </p:txBody>
      </p:sp>
    </p:spTree>
    <p:extLst>
      <p:ext uri="{BB962C8B-B14F-4D97-AF65-F5344CB8AC3E}">
        <p14:creationId xmlns:p14="http://schemas.microsoft.com/office/powerpoint/2010/main" val="3747011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A5D2D2B-9F73-4872-BF67-7547DD87F646}"/>
              </a:ext>
            </a:extLst>
          </p:cNvPr>
          <p:cNvSpPr txBox="1">
            <a:spLocks/>
          </p:cNvSpPr>
          <p:nvPr/>
        </p:nvSpPr>
        <p:spPr>
          <a:xfrm>
            <a:off x="239484" y="0"/>
            <a:ext cx="10234552" cy="85205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r>
              <a:rPr lang="en-US" altLang="en-US" sz="48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Berlin Sans FB" panose="020E0602020502020306" pitchFamily="34" charset="0"/>
              </a:rPr>
            </a:br>
            <a:r>
              <a:rPr lang="en-US" altLang="en-US" sz="48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Berlin Sans FB" panose="020E0602020502020306" pitchFamily="34" charset="0"/>
              </a:rPr>
              <a:t>Algoritma dan Pemrograman</a:t>
            </a:r>
          </a:p>
        </p:txBody>
      </p:sp>
      <p:sp>
        <p:nvSpPr>
          <p:cNvPr id="9" name="Content Placeholder 2">
            <a:extLst>
              <a:ext uri="{FF2B5EF4-FFF2-40B4-BE49-F238E27FC236}">
                <a16:creationId xmlns:a16="http://schemas.microsoft.com/office/drawing/2014/main" id="{FF710DD0-6F0F-4C6E-86CF-DF8124A9BD31}"/>
              </a:ext>
            </a:extLst>
          </p:cNvPr>
          <p:cNvSpPr txBox="1">
            <a:spLocks/>
          </p:cNvSpPr>
          <p:nvPr/>
        </p:nvSpPr>
        <p:spPr>
          <a:xfrm>
            <a:off x="488678" y="1863266"/>
            <a:ext cx="10077722" cy="458833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yang dimaksud dengan algoritma ?</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Sebutkan dan Jelaskan Kriteria – Kriteria Algoritma ?</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yang dimaksud dengan Notasi Algoritmik?</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Notasi Algoritmik dapat disajikan dalam dua bentuk, Yaitu ? Jelaskan !</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yang dimaksud dengan pemrograman ?</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yang dimaksud dengan Flowchart dan Pseudocode ?</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itu Variabel</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Bagaimana aturan penulisan variable</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itu tipe data, uraikan dan buat contohnya</a:t>
            </a:r>
          </a:p>
          <a:p>
            <a:pPr marL="342900" indent="-342900" algn="l">
              <a:buFont typeface="+mj-lt"/>
              <a:buAutoNum type="arabicPeriod"/>
            </a:pPr>
            <a:r>
              <a:rPr lang="en-US" altLang="en-US" sz="2400">
                <a:latin typeface="Cambria" panose="02040503050406030204" pitchFamily="18" charset="0"/>
                <a:ea typeface="Cambria" panose="02040503050406030204" pitchFamily="18" charset="0"/>
              </a:rPr>
              <a:t>Apa itu operator, uraikan dan buat contohnya</a:t>
            </a:r>
          </a:p>
          <a:p>
            <a:pPr marL="342900" indent="-342900" algn="l">
              <a:buFont typeface="+mj-lt"/>
              <a:buAutoNum type="arabicPeriod"/>
            </a:pPr>
            <a:endParaRPr lang="en-US" altLang="en-US" sz="2400">
              <a:latin typeface="Cambria" panose="02040503050406030204" pitchFamily="18" charset="0"/>
              <a:ea typeface="Cambria" panose="02040503050406030204" pitchFamily="18" charset="0"/>
            </a:endParaRPr>
          </a:p>
        </p:txBody>
      </p:sp>
      <p:sp>
        <p:nvSpPr>
          <p:cNvPr id="10" name="Title 1">
            <a:extLst>
              <a:ext uri="{FF2B5EF4-FFF2-40B4-BE49-F238E27FC236}">
                <a16:creationId xmlns:a16="http://schemas.microsoft.com/office/drawing/2014/main" id="{DF2419A8-B66E-4BA1-A153-2070A9515BDE}"/>
              </a:ext>
            </a:extLst>
          </p:cNvPr>
          <p:cNvSpPr txBox="1">
            <a:spLocks/>
          </p:cNvSpPr>
          <p:nvPr/>
        </p:nvSpPr>
        <p:spPr>
          <a:xfrm>
            <a:off x="415290" y="1156446"/>
            <a:ext cx="7886700" cy="592817"/>
          </a:xfrm>
          <a:prstGeom prst="rect">
            <a:avLst/>
          </a:prstGeom>
        </p:spPr>
        <p:txBody>
          <a:bodyPr vert="horz" lIns="91440" tIns="45720" rIns="91440" bIns="45720" rtlCol="0" anchor="b">
            <a:normAutofit fontScale="9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altLang="en-US">
                <a:latin typeface="Roboto Slab" pitchFamily="2" charset="0"/>
                <a:ea typeface="Roboto Slab" pitchFamily="2" charset="0"/>
              </a:rPr>
              <a:t>Review</a:t>
            </a:r>
          </a:p>
        </p:txBody>
      </p:sp>
    </p:spTree>
    <p:extLst>
      <p:ext uri="{BB962C8B-B14F-4D97-AF65-F5344CB8AC3E}">
        <p14:creationId xmlns:p14="http://schemas.microsoft.com/office/powerpoint/2010/main" val="164783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A782BA-CCE6-4677-9152-A465C495D0C8}"/>
              </a:ext>
            </a:extLst>
          </p:cNvPr>
          <p:cNvPicPr>
            <a:picLocks noChangeAspect="1"/>
          </p:cNvPicPr>
          <p:nvPr/>
        </p:nvPicPr>
        <p:blipFill rotWithShape="1">
          <a:blip r:embed="rId2">
            <a:clrChange>
              <a:clrFrom>
                <a:srgbClr val="FFFFFF"/>
              </a:clrFrom>
              <a:clrTo>
                <a:srgbClr val="FFFFFF">
                  <a:alpha val="0"/>
                </a:srgbClr>
              </a:clrTo>
            </a:clrChange>
          </a:blip>
          <a:srcRect l="49734" t="13786"/>
          <a:stretch/>
        </p:blipFill>
        <p:spPr>
          <a:xfrm>
            <a:off x="-165462" y="1332411"/>
            <a:ext cx="3509553" cy="4860563"/>
          </a:xfrm>
          <a:prstGeom prst="rect">
            <a:avLst/>
          </a:prstGeom>
        </p:spPr>
      </p:pic>
      <p:sp>
        <p:nvSpPr>
          <p:cNvPr id="2" name="Title 1">
            <a:extLst>
              <a:ext uri="{FF2B5EF4-FFF2-40B4-BE49-F238E27FC236}">
                <a16:creationId xmlns:a16="http://schemas.microsoft.com/office/drawing/2014/main" id="{9ABD750A-30CF-4628-8F70-8A030E9C4729}"/>
              </a:ext>
            </a:extLst>
          </p:cNvPr>
          <p:cNvSpPr>
            <a:spLocks noGrp="1"/>
          </p:cNvSpPr>
          <p:nvPr>
            <p:ph type="title"/>
          </p:nvPr>
        </p:nvSpPr>
        <p:spPr>
          <a:xfrm>
            <a:off x="228600" y="308519"/>
            <a:ext cx="10515600" cy="636361"/>
          </a:xfrm>
        </p:spPr>
        <p:txBody>
          <a:bodyPr>
            <a:normAutofit fontScale="90000"/>
          </a:bodyPr>
          <a:lstStyle/>
          <a:p>
            <a:r>
              <a:rPr lang="en-US" b="1"/>
              <a:t>Contoh F</a:t>
            </a:r>
            <a:r>
              <a:rPr lang="id-ID" b="1"/>
              <a:t>lowchart</a:t>
            </a:r>
            <a:endParaRPr lang="en-US"/>
          </a:p>
        </p:txBody>
      </p:sp>
      <p:sp>
        <p:nvSpPr>
          <p:cNvPr id="3" name="Content Placeholder 2">
            <a:extLst>
              <a:ext uri="{FF2B5EF4-FFF2-40B4-BE49-F238E27FC236}">
                <a16:creationId xmlns:a16="http://schemas.microsoft.com/office/drawing/2014/main" id="{11B768B5-4B35-49F3-8532-C7688FB3E328}"/>
              </a:ext>
            </a:extLst>
          </p:cNvPr>
          <p:cNvSpPr>
            <a:spLocks noGrp="1"/>
          </p:cNvSpPr>
          <p:nvPr>
            <p:ph idx="1"/>
          </p:nvPr>
        </p:nvSpPr>
        <p:spPr>
          <a:xfrm>
            <a:off x="2946055" y="1344022"/>
            <a:ext cx="3298372" cy="2763792"/>
          </a:xfrm>
        </p:spPr>
        <p:txBody>
          <a:bodyPr>
            <a:normAutofit/>
          </a:bodyPr>
          <a:lstStyle/>
          <a:p>
            <a:pPr marL="0" indent="0">
              <a:buNone/>
            </a:pPr>
            <a:r>
              <a:rPr lang="en-US" sz="1200" b="1"/>
              <a:t>Algoritma Mengitung Luas Segitiga</a:t>
            </a:r>
          </a:p>
          <a:p>
            <a:pPr marL="182563" indent="-182563">
              <a:buFont typeface="+mj-lt"/>
              <a:buAutoNum type="arabicPeriod"/>
            </a:pPr>
            <a:r>
              <a:rPr lang="en-US" sz="1200"/>
              <a:t>Mulai</a:t>
            </a:r>
          </a:p>
          <a:p>
            <a:pPr marL="182563" indent="-182563">
              <a:buFont typeface="+mj-lt"/>
              <a:buAutoNum type="arabicPeriod"/>
            </a:pPr>
            <a:r>
              <a:rPr lang="en-US" sz="1200"/>
              <a:t>Input nilai alas segitiga</a:t>
            </a:r>
          </a:p>
          <a:p>
            <a:pPr marL="182563" indent="-182563">
              <a:buFont typeface="+mj-lt"/>
              <a:buAutoNum type="arabicPeriod"/>
            </a:pPr>
            <a:r>
              <a:rPr lang="en-US" sz="1200"/>
              <a:t>Input nilai tinggi segitiga</a:t>
            </a:r>
          </a:p>
          <a:p>
            <a:pPr marL="182563" indent="-182563">
              <a:buFont typeface="+mj-lt"/>
              <a:buAutoNum type="arabicPeriod"/>
            </a:pPr>
            <a:r>
              <a:rPr lang="en-US" sz="1200"/>
              <a:t>Hitung luas segitiga (luas=1/2*(alas*tinggi))</a:t>
            </a:r>
          </a:p>
          <a:p>
            <a:pPr marL="182563" indent="-182563">
              <a:buFont typeface="+mj-lt"/>
              <a:buAutoNum type="arabicPeriod"/>
            </a:pPr>
            <a:r>
              <a:rPr lang="en-US" sz="1200"/>
              <a:t>Tampilkan Hasil</a:t>
            </a:r>
          </a:p>
          <a:p>
            <a:pPr marL="182563" indent="-182563">
              <a:buFont typeface="+mj-lt"/>
              <a:buAutoNum type="arabicPeriod"/>
            </a:pPr>
            <a:r>
              <a:rPr lang="en-US" sz="1200"/>
              <a:t>Selesai</a:t>
            </a:r>
          </a:p>
          <a:p>
            <a:endParaRPr lang="en-US" sz="1200"/>
          </a:p>
        </p:txBody>
      </p:sp>
      <p:sp>
        <p:nvSpPr>
          <p:cNvPr id="6" name="Content Placeholder 2">
            <a:extLst>
              <a:ext uri="{FF2B5EF4-FFF2-40B4-BE49-F238E27FC236}">
                <a16:creationId xmlns:a16="http://schemas.microsoft.com/office/drawing/2014/main" id="{9819A33D-DD89-465C-AF8F-595ECE1C30E5}"/>
              </a:ext>
            </a:extLst>
          </p:cNvPr>
          <p:cNvSpPr txBox="1">
            <a:spLocks/>
          </p:cNvSpPr>
          <p:nvPr/>
        </p:nvSpPr>
        <p:spPr>
          <a:xfrm>
            <a:off x="6096000" y="1818369"/>
            <a:ext cx="3424263" cy="3695609"/>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Contoh Source Code Bahasa C</a:t>
            </a:r>
          </a:p>
          <a:p>
            <a:pPr marL="0" indent="0">
              <a:buNone/>
            </a:pPr>
            <a:endParaRPr lang="en-US"/>
          </a:p>
          <a:p>
            <a:pPr marL="0" indent="0">
              <a:buNone/>
            </a:pPr>
            <a:r>
              <a:rPr lang="en-US"/>
              <a:t>#include &lt;stdio.h&gt;</a:t>
            </a:r>
          </a:p>
          <a:p>
            <a:pPr marL="0" indent="0">
              <a:buNone/>
            </a:pPr>
            <a:r>
              <a:rPr lang="en-US"/>
              <a:t>int main() {</a:t>
            </a:r>
          </a:p>
          <a:p>
            <a:pPr marL="0" indent="0">
              <a:buNone/>
            </a:pPr>
            <a:r>
              <a:rPr lang="en-US"/>
              <a:t>int a, t;</a:t>
            </a:r>
          </a:p>
          <a:p>
            <a:pPr marL="0" indent="0">
              <a:buNone/>
            </a:pPr>
            <a:r>
              <a:rPr lang="en-US"/>
              <a:t>float luas;</a:t>
            </a:r>
          </a:p>
          <a:p>
            <a:pPr marL="0" indent="0">
              <a:buNone/>
            </a:pPr>
            <a:r>
              <a:rPr lang="en-US"/>
              <a:t>printf("Masukkan panjang alas: ");</a:t>
            </a:r>
          </a:p>
          <a:p>
            <a:pPr marL="0" indent="0">
              <a:buNone/>
            </a:pPr>
            <a:r>
              <a:rPr lang="en-US"/>
              <a:t>scanf("%d",&amp;a);</a:t>
            </a:r>
          </a:p>
          <a:p>
            <a:pPr marL="0" indent="0">
              <a:buNone/>
            </a:pPr>
            <a:r>
              <a:rPr lang="en-US"/>
              <a:t>printf("Masukkan tinggi segitiga: ");</a:t>
            </a:r>
          </a:p>
          <a:p>
            <a:pPr marL="0" indent="0">
              <a:buNone/>
            </a:pPr>
            <a:r>
              <a:rPr lang="en-US"/>
              <a:t>scanf("%d",&amp;t);</a:t>
            </a:r>
          </a:p>
          <a:p>
            <a:pPr marL="0" indent="0">
              <a:buNone/>
            </a:pPr>
            <a:r>
              <a:rPr lang="en-US"/>
              <a:t>luas = 0.5*a*t;</a:t>
            </a:r>
          </a:p>
          <a:p>
            <a:pPr marL="0" indent="0">
              <a:buNone/>
            </a:pPr>
            <a:r>
              <a:rPr lang="en-US"/>
              <a:t>printf("Luas segitiga adalah %2.f\n", luas);</a:t>
            </a:r>
          </a:p>
          <a:p>
            <a:pPr marL="0" indent="0">
              <a:buNone/>
            </a:pPr>
            <a:r>
              <a:rPr lang="en-US"/>
              <a:t>}</a:t>
            </a:r>
          </a:p>
          <a:p>
            <a:endParaRPr lang="en-US" sz="1800"/>
          </a:p>
        </p:txBody>
      </p:sp>
      <p:sp>
        <p:nvSpPr>
          <p:cNvPr id="10" name="Rectangle 9">
            <a:extLst>
              <a:ext uri="{FF2B5EF4-FFF2-40B4-BE49-F238E27FC236}">
                <a16:creationId xmlns:a16="http://schemas.microsoft.com/office/drawing/2014/main" id="{357D8307-B835-40CA-B952-D532666F748A}"/>
              </a:ext>
            </a:extLst>
          </p:cNvPr>
          <p:cNvSpPr/>
          <p:nvPr/>
        </p:nvSpPr>
        <p:spPr>
          <a:xfrm>
            <a:off x="9301136" y="2491059"/>
            <a:ext cx="3718562" cy="3970318"/>
          </a:xfrm>
          <a:prstGeom prst="rect">
            <a:avLst/>
          </a:prstGeom>
        </p:spPr>
        <p:txBody>
          <a:bodyPr wrap="square">
            <a:spAutoFit/>
          </a:bodyPr>
          <a:lstStyle/>
          <a:p>
            <a:r>
              <a:rPr lang="en-US" sz="1400"/>
              <a:t>Contoh Source Bahasa Pascal</a:t>
            </a:r>
          </a:p>
          <a:p>
            <a:endParaRPr lang="en-US" sz="1400"/>
          </a:p>
          <a:p>
            <a:r>
              <a:rPr lang="en-US" sz="1400"/>
              <a:t>program luas;</a:t>
            </a:r>
          </a:p>
          <a:p>
            <a:r>
              <a:rPr lang="en-US" sz="1400"/>
              <a:t>uses crt;</a:t>
            </a:r>
          </a:p>
          <a:p>
            <a:r>
              <a:rPr lang="en-US" sz="1400"/>
              <a:t>var</a:t>
            </a:r>
          </a:p>
          <a:p>
            <a:r>
              <a:rPr lang="en-US" sz="1400"/>
              <a:t>a,t: integer;</a:t>
            </a:r>
          </a:p>
          <a:p>
            <a:r>
              <a:rPr lang="en-US" sz="1400"/>
              <a:t>L: real;</a:t>
            </a:r>
          </a:p>
          <a:p>
            <a:r>
              <a:rPr lang="en-US" sz="1400"/>
              <a:t>begin</a:t>
            </a:r>
          </a:p>
          <a:p>
            <a:r>
              <a:rPr lang="en-US" sz="1400"/>
              <a:t>clrscr;</a:t>
            </a:r>
          </a:p>
          <a:p>
            <a:r>
              <a:rPr lang="en-US" sz="1400"/>
              <a:t>write(‘Masukan Nilai Alas:’);</a:t>
            </a:r>
          </a:p>
          <a:p>
            <a:r>
              <a:rPr lang="en-US" sz="1400"/>
              <a:t>readln (a);</a:t>
            </a:r>
          </a:p>
          <a:p>
            <a:r>
              <a:rPr lang="en-US" sz="1400"/>
              <a:t>write(‘Masukan Nilai Tingi:’);</a:t>
            </a:r>
          </a:p>
          <a:p>
            <a:r>
              <a:rPr lang="en-US" sz="1400"/>
              <a:t>readln(t);</a:t>
            </a:r>
          </a:p>
          <a:p>
            <a:r>
              <a:rPr lang="en-US" sz="1400"/>
              <a:t>writeln(‘ ‘);</a:t>
            </a:r>
          </a:p>
          <a:p>
            <a:r>
              <a:rPr lang="en-US" sz="1400"/>
              <a:t>L:=(a*t)/2;</a:t>
            </a:r>
          </a:p>
          <a:p>
            <a:r>
              <a:rPr lang="en-US" sz="1400"/>
              <a:t>writeln(‘Luas Segitiga adalah =’,L:6:2);</a:t>
            </a:r>
          </a:p>
          <a:p>
            <a:r>
              <a:rPr lang="en-US" sz="1400"/>
              <a:t>readln;</a:t>
            </a:r>
          </a:p>
          <a:p>
            <a:r>
              <a:rPr lang="en-US" sz="1400"/>
              <a:t>end</a:t>
            </a:r>
          </a:p>
        </p:txBody>
      </p:sp>
    </p:spTree>
    <p:extLst>
      <p:ext uri="{BB962C8B-B14F-4D97-AF65-F5344CB8AC3E}">
        <p14:creationId xmlns:p14="http://schemas.microsoft.com/office/powerpoint/2010/main" val="404509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21F8-EA79-49CF-B494-8B85DDEB24E6}"/>
              </a:ext>
            </a:extLst>
          </p:cNvPr>
          <p:cNvSpPr>
            <a:spLocks noGrp="1"/>
          </p:cNvSpPr>
          <p:nvPr>
            <p:ph type="title"/>
          </p:nvPr>
        </p:nvSpPr>
        <p:spPr>
          <a:xfrm>
            <a:off x="838200" y="365125"/>
            <a:ext cx="10515600" cy="661035"/>
          </a:xfrm>
        </p:spPr>
        <p:txBody>
          <a:bodyPr>
            <a:normAutofit fontScale="90000"/>
          </a:bodyPr>
          <a:lstStyle/>
          <a:p>
            <a:r>
              <a:rPr lang="en-US" altLang="en-US" sz="4400">
                <a:latin typeface="Cambria" panose="02040503050406030204" pitchFamily="18" charset="0"/>
                <a:ea typeface="Cambria" panose="02040503050406030204" pitchFamily="18" charset="0"/>
              </a:rPr>
              <a:t>Pemrograman</a:t>
            </a:r>
            <a:endParaRPr lang="en-US">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4B2A91A9-92C5-490F-A060-971EA0B2255B}"/>
              </a:ext>
            </a:extLst>
          </p:cNvPr>
          <p:cNvSpPr>
            <a:spLocks noGrp="1"/>
          </p:cNvSpPr>
          <p:nvPr>
            <p:ph idx="1"/>
          </p:nvPr>
        </p:nvSpPr>
        <p:spPr>
          <a:xfrm>
            <a:off x="838200" y="1391920"/>
            <a:ext cx="10515600" cy="4581843"/>
          </a:xfrm>
        </p:spPr>
        <p:txBody>
          <a:bodyPr>
            <a:noAutofit/>
          </a:bodyPr>
          <a:lstStyle/>
          <a:p>
            <a:pPr marL="0" indent="0" algn="just">
              <a:lnSpc>
                <a:spcPct val="120000"/>
              </a:lnSpc>
              <a:buNone/>
            </a:pPr>
            <a:r>
              <a:rPr lang="en-US" sz="2400"/>
              <a:t>Pemrograman adalah proses menulis, menguji dan memperbaiki (debug), dan memelihara kode yang membangun suatu program komputer. Kode ini ditulis dalam berbagai bahasa pemrograman. Tujuan dari pemrograman adalah memuat suatu program yang dapat melaksanakan suatu anggaran atau 'pekerjaan' sesuai dengan maksud si pemrogram (programmer). </a:t>
            </a:r>
          </a:p>
          <a:p>
            <a:pPr>
              <a:lnSpc>
                <a:spcPct val="120000"/>
              </a:lnSpc>
            </a:pPr>
            <a:endParaRPr lang="en-US" sz="2400"/>
          </a:p>
          <a:p>
            <a:pPr marL="0" indent="0">
              <a:lnSpc>
                <a:spcPct val="120000"/>
              </a:lnSpc>
              <a:buNone/>
            </a:pPr>
            <a:r>
              <a:rPr lang="en-US" sz="2400" i="1"/>
              <a:t>Agar dapat melaksanakan pemrograman, diperlukan keterampilan dalam algoritma, logika, bahasa pemrograman, dan pengetahuan-pengetahuan lain seperti matematika.</a:t>
            </a:r>
          </a:p>
        </p:txBody>
      </p:sp>
    </p:spTree>
    <p:extLst>
      <p:ext uri="{BB962C8B-B14F-4D97-AF65-F5344CB8AC3E}">
        <p14:creationId xmlns:p14="http://schemas.microsoft.com/office/powerpoint/2010/main" val="721990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3FA74-14B8-4C2F-8A82-1BE83CBA5DC5}"/>
              </a:ext>
            </a:extLst>
          </p:cNvPr>
          <p:cNvSpPr>
            <a:spLocks noGrp="1"/>
          </p:cNvSpPr>
          <p:nvPr>
            <p:ph type="title"/>
          </p:nvPr>
        </p:nvSpPr>
        <p:spPr>
          <a:xfrm>
            <a:off x="838200" y="365125"/>
            <a:ext cx="10515600" cy="762635"/>
          </a:xfrm>
        </p:spPr>
        <p:txBody>
          <a:bodyPr>
            <a:normAutofit/>
          </a:bodyPr>
          <a:lstStyle/>
          <a:p>
            <a:r>
              <a:rPr lang="en-US" sz="3600" b="1">
                <a:latin typeface="Cambria" panose="02040503050406030204" pitchFamily="18" charset="0"/>
                <a:ea typeface="Cambria" panose="02040503050406030204" pitchFamily="18" charset="0"/>
              </a:rPr>
              <a:t>Variabel</a:t>
            </a:r>
            <a:endParaRPr lang="en-US" sz="360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6C9966C8-B278-4108-A9B5-E07364F5DA6F}"/>
              </a:ext>
            </a:extLst>
          </p:cNvPr>
          <p:cNvSpPr>
            <a:spLocks noGrp="1"/>
          </p:cNvSpPr>
          <p:nvPr>
            <p:ph idx="1"/>
          </p:nvPr>
        </p:nvSpPr>
        <p:spPr>
          <a:xfrm>
            <a:off x="838200" y="1476851"/>
            <a:ext cx="10515600" cy="4351338"/>
          </a:xfrm>
        </p:spPr>
        <p:txBody>
          <a:bodyPr/>
          <a:lstStyle/>
          <a:p>
            <a:pPr marL="0" indent="0">
              <a:buNone/>
            </a:pPr>
            <a:r>
              <a:rPr lang="en-US"/>
              <a:t>Variabel adalah penanda identitas yang digunakan untuk menampung suatu nilai, baik yang sudah atau belum diketahui</a:t>
            </a:r>
          </a:p>
        </p:txBody>
      </p:sp>
      <p:sp>
        <p:nvSpPr>
          <p:cNvPr id="5" name="TextBox 4">
            <a:extLst>
              <a:ext uri="{FF2B5EF4-FFF2-40B4-BE49-F238E27FC236}">
                <a16:creationId xmlns:a16="http://schemas.microsoft.com/office/drawing/2014/main" id="{F8F7B236-B918-485C-9BB8-446FCD0B0903}"/>
              </a:ext>
            </a:extLst>
          </p:cNvPr>
          <p:cNvSpPr txBox="1"/>
          <p:nvPr/>
        </p:nvSpPr>
        <p:spPr>
          <a:xfrm>
            <a:off x="838200" y="3296345"/>
            <a:ext cx="9672320" cy="2308324"/>
          </a:xfrm>
          <a:prstGeom prst="rect">
            <a:avLst/>
          </a:prstGeom>
          <a:noFill/>
        </p:spPr>
        <p:txBody>
          <a:bodyPr wrap="square">
            <a:spAutoFit/>
          </a:bodyPr>
          <a:lstStyle/>
          <a:p>
            <a:r>
              <a:rPr lang="en-US" sz="2400" b="1" i="1">
                <a:latin typeface="Cambria" panose="02040503050406030204" pitchFamily="18" charset="0"/>
                <a:ea typeface="Cambria" panose="02040503050406030204" pitchFamily="18" charset="0"/>
              </a:rPr>
              <a:t>Syarat pemberian nama variabel</a:t>
            </a:r>
          </a:p>
          <a:p>
            <a:pPr marL="342900" indent="-342900">
              <a:buAutoNum type="arabicPeriod"/>
            </a:pPr>
            <a:endParaRPr lang="en-US" sz="2400">
              <a:latin typeface="Cambria" panose="02040503050406030204" pitchFamily="18" charset="0"/>
              <a:ea typeface="Cambria" panose="02040503050406030204" pitchFamily="18" charset="0"/>
            </a:endParaRPr>
          </a:p>
          <a:p>
            <a:pPr marL="342900" indent="-342900">
              <a:buAutoNum type="arabicPeriod"/>
            </a:pPr>
            <a:r>
              <a:rPr lang="en-US" sz="2400">
                <a:latin typeface="Cambria" panose="02040503050406030204" pitchFamily="18" charset="0"/>
                <a:ea typeface="Cambria" panose="02040503050406030204" pitchFamily="18" charset="0"/>
              </a:rPr>
              <a:t>Jangan menulis nama variabel yang sama dengan keyword</a:t>
            </a:r>
          </a:p>
          <a:p>
            <a:pPr marL="342900" indent="-342900">
              <a:buAutoNum type="arabicPeriod"/>
            </a:pPr>
            <a:r>
              <a:rPr lang="en-US" sz="2400">
                <a:latin typeface="Cambria" panose="02040503050406030204" pitchFamily="18" charset="0"/>
                <a:ea typeface="Cambria" panose="02040503050406030204" pitchFamily="18" charset="0"/>
              </a:rPr>
              <a:t>Jangan mengawali nama variabel dengan angka</a:t>
            </a:r>
          </a:p>
          <a:p>
            <a:pPr marL="342900" indent="-342900">
              <a:buAutoNum type="arabicPeriod"/>
            </a:pPr>
            <a:r>
              <a:rPr lang="en-US" sz="2400">
                <a:latin typeface="Cambria" panose="02040503050406030204" pitchFamily="18" charset="0"/>
                <a:ea typeface="Cambria" panose="02040503050406030204" pitchFamily="18" charset="0"/>
              </a:rPr>
              <a:t>Baiknya tidak menggunakan spasi</a:t>
            </a:r>
          </a:p>
          <a:p>
            <a:pPr marL="342900" indent="-342900">
              <a:buAutoNum type="arabicPeriod"/>
            </a:pPr>
            <a:r>
              <a:rPr lang="en-US" sz="2400">
                <a:latin typeface="Cambria" panose="02040503050406030204" pitchFamily="18" charset="0"/>
                <a:ea typeface="Cambria" panose="02040503050406030204" pitchFamily="18" charset="0"/>
              </a:rPr>
              <a:t>Perhatikan Panjang variabel</a:t>
            </a:r>
          </a:p>
        </p:txBody>
      </p:sp>
    </p:spTree>
    <p:extLst>
      <p:ext uri="{BB962C8B-B14F-4D97-AF65-F5344CB8AC3E}">
        <p14:creationId xmlns:p14="http://schemas.microsoft.com/office/powerpoint/2010/main" val="389216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DB190-1445-4464-B783-2D932ABAACB7}"/>
              </a:ext>
            </a:extLst>
          </p:cNvPr>
          <p:cNvSpPr>
            <a:spLocks noGrp="1"/>
          </p:cNvSpPr>
          <p:nvPr>
            <p:ph type="title"/>
          </p:nvPr>
        </p:nvSpPr>
        <p:spPr>
          <a:xfrm>
            <a:off x="838200" y="365125"/>
            <a:ext cx="10515600" cy="752475"/>
          </a:xfrm>
        </p:spPr>
        <p:txBody>
          <a:bodyPr vert="horz" lIns="91440" tIns="45720" rIns="91440" bIns="45720" rtlCol="0" anchor="ctr">
            <a:normAutofit/>
          </a:bodyPr>
          <a:lstStyle/>
          <a:p>
            <a:r>
              <a:rPr lang="en-US" sz="3600" b="1">
                <a:latin typeface="Cambria" panose="02040503050406030204" pitchFamily="18" charset="0"/>
                <a:ea typeface="Cambria" panose="02040503050406030204" pitchFamily="18" charset="0"/>
              </a:rPr>
              <a:t>Tipe Data</a:t>
            </a:r>
          </a:p>
        </p:txBody>
      </p:sp>
      <p:sp>
        <p:nvSpPr>
          <p:cNvPr id="3" name="Content Placeholder 2">
            <a:extLst>
              <a:ext uri="{FF2B5EF4-FFF2-40B4-BE49-F238E27FC236}">
                <a16:creationId xmlns:a16="http://schemas.microsoft.com/office/drawing/2014/main" id="{57047723-4DEB-49C8-9D30-38DC2C87BD8F}"/>
              </a:ext>
            </a:extLst>
          </p:cNvPr>
          <p:cNvSpPr>
            <a:spLocks noGrp="1"/>
          </p:cNvSpPr>
          <p:nvPr>
            <p:ph idx="1"/>
          </p:nvPr>
        </p:nvSpPr>
        <p:spPr>
          <a:xfrm>
            <a:off x="838200" y="1500504"/>
            <a:ext cx="10515600" cy="4697095"/>
          </a:xfrm>
        </p:spPr>
        <p:txBody>
          <a:bodyPr>
            <a:normAutofit/>
          </a:bodyPr>
          <a:lstStyle/>
          <a:p>
            <a:pPr marL="355600" indent="-355600">
              <a:buNone/>
            </a:pPr>
            <a:r>
              <a:rPr lang="en-US" sz="2000" b="1">
                <a:latin typeface="Cambria" panose="02040503050406030204" pitchFamily="18" charset="0"/>
                <a:ea typeface="Cambria" panose="02040503050406030204" pitchFamily="18" charset="0"/>
              </a:rPr>
              <a:t>1.	</a:t>
            </a:r>
            <a:r>
              <a:rPr lang="en-US" sz="2000" b="1" i="1">
                <a:latin typeface="Cambria" panose="02040503050406030204" pitchFamily="18" charset="0"/>
                <a:ea typeface="Cambria" panose="02040503050406030204" pitchFamily="18" charset="0"/>
              </a:rPr>
              <a:t>Integer</a:t>
            </a:r>
            <a:endParaRPr lang="en-US" sz="2000" b="1">
              <a:latin typeface="Cambria" panose="02040503050406030204" pitchFamily="18" charset="0"/>
              <a:ea typeface="Cambria" panose="02040503050406030204" pitchFamily="18" charset="0"/>
            </a:endParaRPr>
          </a:p>
          <a:p>
            <a:pPr marL="355600" lvl="1" indent="0">
              <a:buNone/>
            </a:pPr>
            <a:r>
              <a:rPr lang="en-US" sz="2000" b="0">
                <a:effectLst/>
                <a:latin typeface="Cambria" panose="02040503050406030204" pitchFamily="18" charset="0"/>
                <a:ea typeface="Cambria" panose="02040503050406030204" pitchFamily="18" charset="0"/>
              </a:rPr>
              <a:t>Tipe data pertama yang akan kamu temukan dalam dunia pemrograman adalah </a:t>
            </a:r>
            <a:r>
              <a:rPr lang="en-US" sz="2000" b="0" i="1">
                <a:effectLst/>
                <a:latin typeface="Cambria" panose="02040503050406030204" pitchFamily="18" charset="0"/>
                <a:ea typeface="Cambria" panose="02040503050406030204" pitchFamily="18" charset="0"/>
              </a:rPr>
              <a:t>integer. Integer </a:t>
            </a:r>
            <a:r>
              <a:rPr lang="en-US" sz="2000" b="0">
                <a:effectLst/>
                <a:latin typeface="Cambria" panose="02040503050406030204" pitchFamily="18" charset="0"/>
                <a:ea typeface="Cambria" panose="02040503050406030204" pitchFamily="18" charset="0"/>
              </a:rPr>
              <a:t>(int.) merupakan </a:t>
            </a:r>
            <a:r>
              <a:rPr lang="en-US" sz="2000" b="0" i="1">
                <a:effectLst/>
                <a:latin typeface="Cambria" panose="02040503050406030204" pitchFamily="18" charset="0"/>
                <a:ea typeface="Cambria" panose="02040503050406030204" pitchFamily="18" charset="0"/>
              </a:rPr>
              <a:t>data type </a:t>
            </a:r>
            <a:r>
              <a:rPr lang="en-US" sz="2000" b="0">
                <a:effectLst/>
                <a:latin typeface="Cambria" panose="02040503050406030204" pitchFamily="18" charset="0"/>
                <a:ea typeface="Cambria" panose="02040503050406030204" pitchFamily="18" charset="0"/>
              </a:rPr>
              <a:t>berbentuk bilangan bulat atau numerik yang umumnya digunakan untuk menyimpan angka tanpa komponen pecahan dengan rentang angka -707, 0, hingga 707. </a:t>
            </a:r>
          </a:p>
          <a:p>
            <a:pPr marL="355600" lvl="1" indent="0">
              <a:buNone/>
            </a:pPr>
            <a:endParaRPr lang="en-US" sz="2000">
              <a:latin typeface="Cambria" panose="02040503050406030204" pitchFamily="18" charset="0"/>
              <a:ea typeface="Cambria" panose="02040503050406030204" pitchFamily="18" charset="0"/>
            </a:endParaRPr>
          </a:p>
          <a:p>
            <a:pPr marL="355600" indent="-355600">
              <a:buNone/>
            </a:pPr>
            <a:r>
              <a:rPr lang="en-US" sz="2000" b="1" i="1">
                <a:latin typeface="Cambria" panose="02040503050406030204" pitchFamily="18" charset="0"/>
                <a:ea typeface="Cambria" panose="02040503050406030204" pitchFamily="18" charset="0"/>
              </a:rPr>
              <a:t>2.	Floating point</a:t>
            </a:r>
          </a:p>
          <a:p>
            <a:pPr marL="355600" lvl="1" indent="0">
              <a:buNone/>
            </a:pPr>
            <a:r>
              <a:rPr lang="en-US" sz="2000">
                <a:latin typeface="Cambria" panose="02040503050406030204" pitchFamily="18" charset="0"/>
                <a:ea typeface="Cambria" panose="02040503050406030204" pitchFamily="18" charset="0"/>
              </a:rPr>
              <a:t>Tipe data selanjutnya yang sering digunakan untuk keperluan komputasi teknis adalah floating point. merupakan jenis data type numerik yang digunakan untuk menyimpan angka yang mungkin memiliki komponen pecahan seperti nilai moneter (707.07, 0.7, 707.00).</a:t>
            </a:r>
          </a:p>
          <a:p>
            <a:pPr marL="355600" lvl="1" indent="0">
              <a:buNone/>
            </a:pPr>
            <a:endParaRPr lang="en-US" sz="2000">
              <a:latin typeface="Cambria" panose="02040503050406030204" pitchFamily="18" charset="0"/>
              <a:ea typeface="Cambria" panose="02040503050406030204" pitchFamily="18" charset="0"/>
            </a:endParaRPr>
          </a:p>
          <a:p>
            <a:pPr marL="355600" indent="-355600">
              <a:buNone/>
            </a:pPr>
            <a:r>
              <a:rPr lang="en-US" sz="2000" b="1" i="1">
                <a:latin typeface="Cambria" panose="02040503050406030204" pitchFamily="18" charset="0"/>
                <a:ea typeface="Cambria" panose="02040503050406030204" pitchFamily="18" charset="0"/>
              </a:rPr>
              <a:t>3.	Character (Char)</a:t>
            </a:r>
          </a:p>
          <a:p>
            <a:pPr marL="355600" lvl="1" indent="0">
              <a:buNone/>
            </a:pPr>
            <a:r>
              <a:rPr lang="en-US" sz="2000">
                <a:latin typeface="Cambria" panose="02040503050406030204" pitchFamily="18" charset="0"/>
                <a:ea typeface="Cambria" panose="02040503050406030204" pitchFamily="18" charset="0"/>
              </a:rPr>
              <a:t>Character merupakan tipe data yang dimanfaatkan untuk menyimpan satu huruf, angka, tanda baca, simbol, atau space kosong. </a:t>
            </a:r>
          </a:p>
          <a:p>
            <a:pPr marL="0" indent="0">
              <a:buNone/>
            </a:pPr>
            <a:endParaRPr lang="en-US" sz="2000">
              <a:latin typeface="Cambria" panose="02040503050406030204" pitchFamily="18" charset="0"/>
              <a:ea typeface="Cambria" panose="02040503050406030204" pitchFamily="18" charset="0"/>
            </a:endParaRPr>
          </a:p>
          <a:p>
            <a:pPr marL="0" indent="-101600">
              <a:buNone/>
            </a:pPr>
            <a:endParaRPr lang="en-US" sz="2000">
              <a:latin typeface="Cambria" panose="02040503050406030204" pitchFamily="18" charset="0"/>
              <a:ea typeface="Cambria" panose="02040503050406030204" pitchFamily="18" charset="0"/>
            </a:endParaRPr>
          </a:p>
          <a:p>
            <a:pPr marL="0" indent="-101600">
              <a:buNone/>
            </a:pPr>
            <a:endParaRPr lang="en-US" sz="20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99977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9DFE2-BDE2-4EF7-BF3F-BE6ED4ADE94C}"/>
              </a:ext>
            </a:extLst>
          </p:cNvPr>
          <p:cNvSpPr>
            <a:spLocks noGrp="1"/>
          </p:cNvSpPr>
          <p:nvPr>
            <p:ph type="title"/>
          </p:nvPr>
        </p:nvSpPr>
        <p:spPr>
          <a:xfrm>
            <a:off x="177800" y="233046"/>
            <a:ext cx="10515600" cy="315912"/>
          </a:xfrm>
        </p:spPr>
        <p:txBody>
          <a:bodyPr>
            <a:noAutofit/>
          </a:bodyPr>
          <a:lstStyle/>
          <a:p>
            <a:r>
              <a:rPr lang="en-US" sz="2400" b="1" i="1">
                <a:solidFill>
                  <a:srgbClr val="FF0000"/>
                </a:solidFill>
              </a:rPr>
              <a:t>lanjutan</a:t>
            </a:r>
          </a:p>
        </p:txBody>
      </p:sp>
      <p:sp>
        <p:nvSpPr>
          <p:cNvPr id="3" name="Content Placeholder 2">
            <a:extLst>
              <a:ext uri="{FF2B5EF4-FFF2-40B4-BE49-F238E27FC236}">
                <a16:creationId xmlns:a16="http://schemas.microsoft.com/office/drawing/2014/main" id="{EFC13C1C-64BE-4B67-9F2E-8706392ACFC5}"/>
              </a:ext>
            </a:extLst>
          </p:cNvPr>
          <p:cNvSpPr>
            <a:spLocks noGrp="1"/>
          </p:cNvSpPr>
          <p:nvPr>
            <p:ph idx="1"/>
          </p:nvPr>
        </p:nvSpPr>
        <p:spPr>
          <a:xfrm>
            <a:off x="614680" y="911224"/>
            <a:ext cx="10515600" cy="5235575"/>
          </a:xfrm>
        </p:spPr>
        <p:txBody>
          <a:bodyPr>
            <a:noAutofit/>
          </a:bodyPr>
          <a:lstStyle/>
          <a:p>
            <a:pPr marL="355600" indent="-355600">
              <a:lnSpc>
                <a:spcPct val="100000"/>
              </a:lnSpc>
              <a:spcBef>
                <a:spcPts val="0"/>
              </a:spcBef>
              <a:buNone/>
            </a:pPr>
            <a:r>
              <a:rPr lang="en-US" sz="2000" b="1" i="1">
                <a:latin typeface="Cambria" panose="02040503050406030204" pitchFamily="18" charset="0"/>
                <a:ea typeface="Cambria" panose="02040503050406030204" pitchFamily="18" charset="0"/>
              </a:rPr>
              <a:t>4.	String</a:t>
            </a:r>
          </a:p>
          <a:p>
            <a:pPr marL="355600" lvl="1" indent="0">
              <a:lnSpc>
                <a:spcPct val="100000"/>
              </a:lnSpc>
              <a:spcBef>
                <a:spcPts val="0"/>
              </a:spcBef>
              <a:buNone/>
            </a:pPr>
            <a:r>
              <a:rPr lang="en-US" sz="2000">
                <a:latin typeface="Cambria" panose="02040503050406030204" pitchFamily="18" charset="0"/>
                <a:ea typeface="Cambria" panose="02040503050406030204" pitchFamily="18" charset="0"/>
              </a:rPr>
              <a:t>Jenis tipe data terakhir yang sering dimanfaatkan dalam dunia programming adalah string.</a:t>
            </a:r>
          </a:p>
          <a:p>
            <a:pPr marL="355600" lvl="1" indent="0">
              <a:lnSpc>
                <a:spcPct val="100000"/>
              </a:lnSpc>
              <a:spcBef>
                <a:spcPts val="0"/>
              </a:spcBef>
              <a:buNone/>
            </a:pPr>
            <a:r>
              <a:rPr lang="en-US" sz="2000">
                <a:latin typeface="Cambria" panose="02040503050406030204" pitchFamily="18" charset="0"/>
                <a:ea typeface="Cambria" panose="02040503050406030204" pitchFamily="18" charset="0"/>
              </a:rPr>
              <a:t>adalah kumpulan dari urutan karakter dan data yang paling umum digunakan untuk menyimpan teks. Selain itu, string juga dapat menyertakan angka dan simbol, namun ia akan selalu diperlakukan sebagai teks.</a:t>
            </a:r>
          </a:p>
          <a:p>
            <a:pPr marL="355600" lvl="1" indent="0">
              <a:lnSpc>
                <a:spcPct val="100000"/>
              </a:lnSpc>
              <a:spcBef>
                <a:spcPts val="0"/>
              </a:spcBef>
              <a:buNone/>
            </a:pPr>
            <a:endParaRPr lang="en-US" sz="2000">
              <a:latin typeface="Cambria" panose="02040503050406030204" pitchFamily="18" charset="0"/>
              <a:ea typeface="Cambria" panose="02040503050406030204" pitchFamily="18" charset="0"/>
            </a:endParaRPr>
          </a:p>
          <a:p>
            <a:pPr marL="355600" indent="-355600">
              <a:lnSpc>
                <a:spcPct val="100000"/>
              </a:lnSpc>
              <a:spcBef>
                <a:spcPts val="0"/>
              </a:spcBef>
              <a:buNone/>
            </a:pPr>
            <a:r>
              <a:rPr lang="en-US" sz="2000" b="1" i="1">
                <a:latin typeface="Cambria" panose="02040503050406030204" pitchFamily="18" charset="0"/>
                <a:ea typeface="Cambria" panose="02040503050406030204" pitchFamily="18" charset="0"/>
              </a:rPr>
              <a:t>5.	Array</a:t>
            </a:r>
          </a:p>
          <a:p>
            <a:pPr marL="355600" lvl="1" indent="0">
              <a:lnSpc>
                <a:spcPct val="100000"/>
              </a:lnSpc>
              <a:spcBef>
                <a:spcPts val="0"/>
              </a:spcBef>
              <a:buNone/>
            </a:pPr>
            <a:r>
              <a:rPr lang="en-US" sz="2000">
                <a:latin typeface="Cambria" panose="02040503050406030204" pitchFamily="18" charset="0"/>
                <a:ea typeface="Cambria" panose="02040503050406030204" pitchFamily="18" charset="0"/>
              </a:rPr>
              <a:t>Array adalah tipe data berbentuk daftar yang mampu mengarsip sejumlah elemen dalam urutan tertentu dari seluruh data yang serupa. </a:t>
            </a:r>
          </a:p>
          <a:p>
            <a:pPr marL="355600" lvl="1" indent="0">
              <a:lnSpc>
                <a:spcPct val="100000"/>
              </a:lnSpc>
              <a:spcBef>
                <a:spcPts val="0"/>
              </a:spcBef>
              <a:buNone/>
            </a:pPr>
            <a:r>
              <a:rPr lang="en-US" sz="2000">
                <a:latin typeface="Cambria" panose="02040503050406030204" pitchFamily="18" charset="0"/>
                <a:ea typeface="Cambria" panose="02040503050406030204" pitchFamily="18" charset="0"/>
              </a:rPr>
              <a:t>Jenis data type ini memiliki banyak elemen atau nilai struktur data yang diambil serta diterapkan menggunakan indeks integer seperti 0, 1, 3, 4, dan seterusnya.</a:t>
            </a:r>
          </a:p>
          <a:p>
            <a:pPr marL="355600" lvl="1" indent="0">
              <a:lnSpc>
                <a:spcPct val="100000"/>
              </a:lnSpc>
              <a:spcBef>
                <a:spcPts val="0"/>
              </a:spcBef>
              <a:buNone/>
            </a:pPr>
            <a:endParaRPr lang="en-US" sz="2000">
              <a:latin typeface="Cambria" panose="02040503050406030204" pitchFamily="18" charset="0"/>
              <a:ea typeface="Cambria" panose="02040503050406030204" pitchFamily="18" charset="0"/>
            </a:endParaRPr>
          </a:p>
          <a:p>
            <a:pPr marL="355600" indent="-355600">
              <a:lnSpc>
                <a:spcPct val="100000"/>
              </a:lnSpc>
              <a:spcBef>
                <a:spcPts val="0"/>
              </a:spcBef>
              <a:buNone/>
            </a:pPr>
            <a:r>
              <a:rPr lang="en-US" sz="2000" b="1" i="1">
                <a:latin typeface="Cambria" panose="02040503050406030204" pitchFamily="18" charset="0"/>
                <a:ea typeface="Cambria" panose="02040503050406030204" pitchFamily="18" charset="0"/>
              </a:rPr>
              <a:t>6.	Boolean</a:t>
            </a:r>
          </a:p>
          <a:p>
            <a:pPr marL="355600" lvl="1" indent="0">
              <a:lnSpc>
                <a:spcPct val="100000"/>
              </a:lnSpc>
              <a:spcBef>
                <a:spcPts val="0"/>
              </a:spcBef>
              <a:buNone/>
            </a:pPr>
            <a:r>
              <a:rPr lang="en-US" sz="2000">
                <a:latin typeface="Cambria" panose="02040503050406030204" pitchFamily="18" charset="0"/>
                <a:ea typeface="Cambria" panose="02040503050406030204" pitchFamily="18" charset="0"/>
              </a:rPr>
              <a:t>Jenis data type ini biasanya digunakan untuk mewakili nilai yang benar dan salah dalam data.  Umumnya, nilai yang salah (false) dan benar (true) direpresentasikan dengan angka 0 (false) dan 1 (true).</a:t>
            </a:r>
          </a:p>
          <a:p>
            <a:pPr marL="355600" lvl="1" indent="0">
              <a:lnSpc>
                <a:spcPct val="100000"/>
              </a:lnSpc>
              <a:spcBef>
                <a:spcPts val="0"/>
              </a:spcBef>
              <a:buNone/>
            </a:pPr>
            <a:endParaRPr lang="en-US" sz="2000">
              <a:latin typeface="Cambria" panose="02040503050406030204" pitchFamily="18" charset="0"/>
              <a:ea typeface="Cambria" panose="02040503050406030204" pitchFamily="18" charset="0"/>
            </a:endParaRPr>
          </a:p>
          <a:p>
            <a:pPr>
              <a:lnSpc>
                <a:spcPct val="100000"/>
              </a:lnSpc>
              <a:spcBef>
                <a:spcPts val="0"/>
              </a:spcBef>
            </a:pPr>
            <a:endParaRPr lang="en-US" sz="20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15202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BF808-002D-44FA-9F0B-BDC236E37A4A}"/>
              </a:ext>
            </a:extLst>
          </p:cNvPr>
          <p:cNvSpPr>
            <a:spLocks noGrp="1"/>
          </p:cNvSpPr>
          <p:nvPr>
            <p:ph type="title"/>
          </p:nvPr>
        </p:nvSpPr>
        <p:spPr>
          <a:xfrm>
            <a:off x="838200" y="365125"/>
            <a:ext cx="10515600" cy="854075"/>
          </a:xfrm>
        </p:spPr>
        <p:txBody>
          <a:bodyPr vert="horz" lIns="91440" tIns="45720" rIns="91440" bIns="45720" rtlCol="0" anchor="ctr">
            <a:normAutofit/>
          </a:bodyPr>
          <a:lstStyle/>
          <a:p>
            <a:r>
              <a:rPr lang="en-US" sz="3600" b="1">
                <a:latin typeface="Cambria" panose="02040503050406030204" pitchFamily="18" charset="0"/>
                <a:ea typeface="Cambria" panose="02040503050406030204" pitchFamily="18" charset="0"/>
              </a:rPr>
              <a:t>Operator</a:t>
            </a:r>
          </a:p>
        </p:txBody>
      </p:sp>
      <p:sp>
        <p:nvSpPr>
          <p:cNvPr id="3" name="Content Placeholder 2">
            <a:extLst>
              <a:ext uri="{FF2B5EF4-FFF2-40B4-BE49-F238E27FC236}">
                <a16:creationId xmlns:a16="http://schemas.microsoft.com/office/drawing/2014/main" id="{228D3A15-420C-4098-BB1F-E341EF312D38}"/>
              </a:ext>
            </a:extLst>
          </p:cNvPr>
          <p:cNvSpPr>
            <a:spLocks noGrp="1"/>
          </p:cNvSpPr>
          <p:nvPr>
            <p:ph idx="1"/>
          </p:nvPr>
        </p:nvSpPr>
        <p:spPr>
          <a:xfrm>
            <a:off x="838200" y="1825625"/>
            <a:ext cx="10515600" cy="2309495"/>
          </a:xfrm>
        </p:spPr>
        <p:txBody>
          <a:bodyPr/>
          <a:lstStyle/>
          <a:p>
            <a:pPr marL="0" indent="0" algn="just">
              <a:buNone/>
            </a:pPr>
            <a:r>
              <a:rPr lang="id-ID">
                <a:latin typeface="Cambria" panose="02040503050406030204" pitchFamily="18" charset="0"/>
                <a:ea typeface="Cambria" panose="02040503050406030204" pitchFamily="18" charset="0"/>
              </a:rPr>
              <a:t>Operator adalah suatu simbol yang memberikan sebua compiler atau interpreter untuk bisa melakukan operasi tertentu seperti operasi matematika, rasional atau logis agar bisa menghasilkan hasil akhir seperti yang diinginkan. Operator juga bisa dibilang sebagai dasar dari sebuah bahasa pemrograman jenis apapun</a:t>
            </a:r>
            <a:endParaRPr lang="en-US">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67002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B54D2-6A4B-4C3D-8A41-2A58C81A275D}"/>
              </a:ext>
            </a:extLst>
          </p:cNvPr>
          <p:cNvSpPr>
            <a:spLocks noGrp="1"/>
          </p:cNvSpPr>
          <p:nvPr>
            <p:ph type="title"/>
          </p:nvPr>
        </p:nvSpPr>
        <p:spPr>
          <a:xfrm>
            <a:off x="441960" y="385445"/>
            <a:ext cx="10515600" cy="559435"/>
          </a:xfrm>
        </p:spPr>
        <p:txBody>
          <a:bodyPr>
            <a:normAutofit/>
          </a:bodyPr>
          <a:lstStyle/>
          <a:p>
            <a:r>
              <a:rPr lang="en-US" sz="2400" b="1">
                <a:effectLst/>
                <a:latin typeface="Cambria" panose="02040503050406030204" pitchFamily="18" charset="0"/>
                <a:ea typeface="Cambria" panose="02040503050406030204" pitchFamily="18" charset="0"/>
              </a:rPr>
              <a:t>Operator Dalam Bahasa Pemrograman</a:t>
            </a:r>
            <a:endParaRPr lang="en-US" sz="240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8E0008ED-3A88-4B55-801E-494A8327A67E}"/>
              </a:ext>
            </a:extLst>
          </p:cNvPr>
          <p:cNvSpPr>
            <a:spLocks noGrp="1"/>
          </p:cNvSpPr>
          <p:nvPr>
            <p:ph idx="1"/>
          </p:nvPr>
        </p:nvSpPr>
        <p:spPr>
          <a:xfrm>
            <a:off x="441960" y="1534160"/>
            <a:ext cx="10515600" cy="1325563"/>
          </a:xfrm>
        </p:spPr>
        <p:txBody>
          <a:bodyPr>
            <a:normAutofit/>
          </a:bodyPr>
          <a:lstStyle/>
          <a:p>
            <a:pPr marL="0" indent="0">
              <a:buNone/>
            </a:pPr>
            <a:r>
              <a:rPr lang="en-US" sz="2000" b="1">
                <a:effectLst/>
                <a:latin typeface="Cambria" panose="02040503050406030204" pitchFamily="18" charset="0"/>
                <a:ea typeface="Cambria" panose="02040503050406030204" pitchFamily="18" charset="0"/>
              </a:rPr>
              <a:t>Operator Aritmatika(Arithmetic Operators)</a:t>
            </a:r>
          </a:p>
          <a:p>
            <a:pPr marL="0" indent="0">
              <a:buNone/>
            </a:pPr>
            <a:r>
              <a:rPr lang="en-US" sz="2000">
                <a:latin typeface="Cambria" panose="02040503050406030204" pitchFamily="18" charset="0"/>
                <a:ea typeface="Cambria" panose="02040503050406030204" pitchFamily="18" charset="0"/>
              </a:rPr>
              <a:t>Operator Aritmatika adalah operator matematis yang digunakan untuk melakukan perhitungan matematis. Operator ini meliputi penjumlahan, pengurangan, perkalian, pembagian, dan modulus. Berikut ini yang termasuk operator aritmatika yaitu:</a:t>
            </a:r>
          </a:p>
          <a:p>
            <a:pPr marL="0" indent="0">
              <a:buNone/>
            </a:pPr>
            <a:endParaRPr lang="en-US" sz="2000">
              <a:latin typeface="Cambria" panose="02040503050406030204" pitchFamily="18" charset="0"/>
              <a:ea typeface="Cambria" panose="02040503050406030204" pitchFamily="18" charset="0"/>
            </a:endParaRPr>
          </a:p>
        </p:txBody>
      </p:sp>
      <p:graphicFrame>
        <p:nvGraphicFramePr>
          <p:cNvPr id="4" name="Table 3">
            <a:extLst>
              <a:ext uri="{FF2B5EF4-FFF2-40B4-BE49-F238E27FC236}">
                <a16:creationId xmlns:a16="http://schemas.microsoft.com/office/drawing/2014/main" id="{6DA76770-B2D1-4542-AFC5-FE2A7C4AB0C7}"/>
              </a:ext>
            </a:extLst>
          </p:cNvPr>
          <p:cNvGraphicFramePr>
            <a:graphicFrameLocks noGrp="1"/>
          </p:cNvGraphicFramePr>
          <p:nvPr>
            <p:extLst>
              <p:ext uri="{D42A27DB-BD31-4B8C-83A1-F6EECF244321}">
                <p14:modId xmlns:p14="http://schemas.microsoft.com/office/powerpoint/2010/main" val="1083439074"/>
              </p:ext>
            </p:extLst>
          </p:nvPr>
        </p:nvGraphicFramePr>
        <p:xfrm>
          <a:off x="441960" y="3154998"/>
          <a:ext cx="10515600" cy="2377440"/>
        </p:xfrm>
        <a:graphic>
          <a:graphicData uri="http://schemas.openxmlformats.org/drawingml/2006/table">
            <a:tbl>
              <a:tblPr>
                <a:tableStyleId>{775DCB02-9BB8-47FD-8907-85C794F793BA}</a:tableStyleId>
              </a:tblPr>
              <a:tblGrid>
                <a:gridCol w="1874520">
                  <a:extLst>
                    <a:ext uri="{9D8B030D-6E8A-4147-A177-3AD203B41FA5}">
                      <a16:colId xmlns:a16="http://schemas.microsoft.com/office/drawing/2014/main" val="2750079014"/>
                    </a:ext>
                  </a:extLst>
                </a:gridCol>
                <a:gridCol w="5135880">
                  <a:extLst>
                    <a:ext uri="{9D8B030D-6E8A-4147-A177-3AD203B41FA5}">
                      <a16:colId xmlns:a16="http://schemas.microsoft.com/office/drawing/2014/main" val="1549101363"/>
                    </a:ext>
                  </a:extLst>
                </a:gridCol>
                <a:gridCol w="3505200">
                  <a:extLst>
                    <a:ext uri="{9D8B030D-6E8A-4147-A177-3AD203B41FA5}">
                      <a16:colId xmlns:a16="http://schemas.microsoft.com/office/drawing/2014/main" val="246064266"/>
                    </a:ext>
                  </a:extLst>
                </a:gridCol>
              </a:tblGrid>
              <a:tr h="0">
                <a:tc>
                  <a:txBody>
                    <a:bodyPr/>
                    <a:lstStyle/>
                    <a:p>
                      <a:pPr algn="ctr"/>
                      <a:r>
                        <a:rPr lang="en-US" sz="2000" b="1"/>
                        <a:t>Operator</a:t>
                      </a:r>
                    </a:p>
                  </a:txBody>
                  <a:tcPr anchor="ctr">
                    <a:solidFill>
                      <a:srgbClr val="FFC000"/>
                    </a:solidFill>
                  </a:tcPr>
                </a:tc>
                <a:tc>
                  <a:txBody>
                    <a:bodyPr/>
                    <a:lstStyle/>
                    <a:p>
                      <a:r>
                        <a:rPr lang="en-US" sz="2000" b="1"/>
                        <a:t>Deskripsi</a:t>
                      </a:r>
                    </a:p>
                  </a:txBody>
                  <a:tcPr anchor="ctr">
                    <a:solidFill>
                      <a:srgbClr val="FFC000"/>
                    </a:solidFill>
                  </a:tcPr>
                </a:tc>
                <a:tc>
                  <a:txBody>
                    <a:bodyPr/>
                    <a:lstStyle/>
                    <a:p>
                      <a:pPr algn="ctr"/>
                      <a:r>
                        <a:rPr lang="en-US" sz="2000" b="1"/>
                        <a:t>Contoh</a:t>
                      </a:r>
                    </a:p>
                  </a:txBody>
                  <a:tcPr anchor="ctr">
                    <a:solidFill>
                      <a:srgbClr val="FFC000"/>
                    </a:solidFill>
                  </a:tcPr>
                </a:tc>
                <a:extLst>
                  <a:ext uri="{0D108BD9-81ED-4DB2-BD59-A6C34878D82A}">
                    <a16:rowId xmlns:a16="http://schemas.microsoft.com/office/drawing/2014/main" val="1029358004"/>
                  </a:ext>
                </a:extLst>
              </a:tr>
              <a:tr h="0">
                <a:tc>
                  <a:txBody>
                    <a:bodyPr/>
                    <a:lstStyle/>
                    <a:p>
                      <a:pPr algn="ctr"/>
                      <a:r>
                        <a:rPr lang="en-US" sz="2000"/>
                        <a:t>+</a:t>
                      </a:r>
                    </a:p>
                  </a:txBody>
                  <a:tcPr anchor="ctr"/>
                </a:tc>
                <a:tc>
                  <a:txBody>
                    <a:bodyPr/>
                    <a:lstStyle/>
                    <a:p>
                      <a:r>
                        <a:rPr lang="en-US" sz="2000"/>
                        <a:t>Penjumlahan</a:t>
                      </a:r>
                    </a:p>
                  </a:txBody>
                  <a:tcPr anchor="ctr"/>
                </a:tc>
                <a:tc>
                  <a:txBody>
                    <a:bodyPr/>
                    <a:lstStyle/>
                    <a:p>
                      <a:pPr algn="ctr"/>
                      <a:r>
                        <a:rPr lang="en-US" sz="2000"/>
                        <a:t>1 + 1</a:t>
                      </a:r>
                    </a:p>
                  </a:txBody>
                  <a:tcPr anchor="ctr"/>
                </a:tc>
                <a:extLst>
                  <a:ext uri="{0D108BD9-81ED-4DB2-BD59-A6C34878D82A}">
                    <a16:rowId xmlns:a16="http://schemas.microsoft.com/office/drawing/2014/main" val="114804876"/>
                  </a:ext>
                </a:extLst>
              </a:tr>
              <a:tr h="0">
                <a:tc>
                  <a:txBody>
                    <a:bodyPr/>
                    <a:lstStyle/>
                    <a:p>
                      <a:pPr algn="ctr"/>
                      <a:r>
                        <a:rPr lang="en-US" sz="2000"/>
                        <a:t>–</a:t>
                      </a:r>
                    </a:p>
                  </a:txBody>
                  <a:tcPr anchor="ctr"/>
                </a:tc>
                <a:tc>
                  <a:txBody>
                    <a:bodyPr/>
                    <a:lstStyle/>
                    <a:p>
                      <a:r>
                        <a:rPr lang="en-US" sz="2000"/>
                        <a:t>Pengurangan</a:t>
                      </a:r>
                    </a:p>
                  </a:txBody>
                  <a:tcPr anchor="ctr"/>
                </a:tc>
                <a:tc>
                  <a:txBody>
                    <a:bodyPr/>
                    <a:lstStyle/>
                    <a:p>
                      <a:pPr algn="ctr"/>
                      <a:r>
                        <a:rPr lang="en-US" sz="2000"/>
                        <a:t>2 – 1</a:t>
                      </a:r>
                    </a:p>
                  </a:txBody>
                  <a:tcPr anchor="ctr"/>
                </a:tc>
                <a:extLst>
                  <a:ext uri="{0D108BD9-81ED-4DB2-BD59-A6C34878D82A}">
                    <a16:rowId xmlns:a16="http://schemas.microsoft.com/office/drawing/2014/main" val="2704970838"/>
                  </a:ext>
                </a:extLst>
              </a:tr>
              <a:tr h="0">
                <a:tc>
                  <a:txBody>
                    <a:bodyPr/>
                    <a:lstStyle/>
                    <a:p>
                      <a:pPr algn="ctr"/>
                      <a:r>
                        <a:rPr lang="en-US" sz="2000"/>
                        <a:t>*</a:t>
                      </a:r>
                    </a:p>
                  </a:txBody>
                  <a:tcPr anchor="ctr"/>
                </a:tc>
                <a:tc>
                  <a:txBody>
                    <a:bodyPr/>
                    <a:lstStyle/>
                    <a:p>
                      <a:r>
                        <a:rPr lang="en-US" sz="2000"/>
                        <a:t>Perkalian</a:t>
                      </a:r>
                    </a:p>
                  </a:txBody>
                  <a:tcPr anchor="ctr"/>
                </a:tc>
                <a:tc>
                  <a:txBody>
                    <a:bodyPr/>
                    <a:lstStyle/>
                    <a:p>
                      <a:pPr algn="ctr"/>
                      <a:r>
                        <a:rPr lang="en-US" sz="2000"/>
                        <a:t>2 * 2</a:t>
                      </a:r>
                    </a:p>
                  </a:txBody>
                  <a:tcPr anchor="ctr"/>
                </a:tc>
                <a:extLst>
                  <a:ext uri="{0D108BD9-81ED-4DB2-BD59-A6C34878D82A}">
                    <a16:rowId xmlns:a16="http://schemas.microsoft.com/office/drawing/2014/main" val="2422009608"/>
                  </a:ext>
                </a:extLst>
              </a:tr>
              <a:tr h="0">
                <a:tc>
                  <a:txBody>
                    <a:bodyPr/>
                    <a:lstStyle/>
                    <a:p>
                      <a:pPr algn="ctr"/>
                      <a:r>
                        <a:rPr lang="en-US" sz="2000"/>
                        <a:t>/</a:t>
                      </a:r>
                    </a:p>
                  </a:txBody>
                  <a:tcPr anchor="ctr"/>
                </a:tc>
                <a:tc>
                  <a:txBody>
                    <a:bodyPr/>
                    <a:lstStyle/>
                    <a:p>
                      <a:r>
                        <a:rPr lang="en-US" sz="2000"/>
                        <a:t>Pembagian</a:t>
                      </a:r>
                    </a:p>
                  </a:txBody>
                  <a:tcPr anchor="ctr"/>
                </a:tc>
                <a:tc>
                  <a:txBody>
                    <a:bodyPr/>
                    <a:lstStyle/>
                    <a:p>
                      <a:pPr algn="ctr"/>
                      <a:r>
                        <a:rPr lang="en-US" sz="2000"/>
                        <a:t>4 * 2</a:t>
                      </a:r>
                    </a:p>
                  </a:txBody>
                  <a:tcPr anchor="ctr"/>
                </a:tc>
                <a:extLst>
                  <a:ext uri="{0D108BD9-81ED-4DB2-BD59-A6C34878D82A}">
                    <a16:rowId xmlns:a16="http://schemas.microsoft.com/office/drawing/2014/main" val="1081000917"/>
                  </a:ext>
                </a:extLst>
              </a:tr>
              <a:tr h="0">
                <a:tc>
                  <a:txBody>
                    <a:bodyPr/>
                    <a:lstStyle/>
                    <a:p>
                      <a:pPr algn="ctr"/>
                      <a:r>
                        <a:rPr lang="en-US" sz="2000"/>
                        <a:t>%</a:t>
                      </a:r>
                    </a:p>
                  </a:txBody>
                  <a:tcPr anchor="ctr"/>
                </a:tc>
                <a:tc>
                  <a:txBody>
                    <a:bodyPr/>
                    <a:lstStyle/>
                    <a:p>
                      <a:r>
                        <a:rPr lang="en-US" sz="2000"/>
                        <a:t>Modulus(sisa dari pembagian)</a:t>
                      </a:r>
                    </a:p>
                  </a:txBody>
                  <a:tcPr anchor="ctr"/>
                </a:tc>
                <a:tc>
                  <a:txBody>
                    <a:bodyPr/>
                    <a:lstStyle/>
                    <a:p>
                      <a:pPr algn="ctr"/>
                      <a:r>
                        <a:rPr lang="en-US" sz="2000"/>
                        <a:t>4 % 3</a:t>
                      </a:r>
                    </a:p>
                  </a:txBody>
                  <a:tcPr anchor="ctr"/>
                </a:tc>
                <a:extLst>
                  <a:ext uri="{0D108BD9-81ED-4DB2-BD59-A6C34878D82A}">
                    <a16:rowId xmlns:a16="http://schemas.microsoft.com/office/drawing/2014/main" val="3280665123"/>
                  </a:ext>
                </a:extLst>
              </a:tr>
            </a:tbl>
          </a:graphicData>
        </a:graphic>
      </p:graphicFrame>
    </p:spTree>
    <p:extLst>
      <p:ext uri="{BB962C8B-B14F-4D97-AF65-F5344CB8AC3E}">
        <p14:creationId xmlns:p14="http://schemas.microsoft.com/office/powerpoint/2010/main" val="260328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0EF91E-03BD-4CC1-9B48-4D61BDCAB4B1}"/>
              </a:ext>
            </a:extLst>
          </p:cNvPr>
          <p:cNvSpPr>
            <a:spLocks noGrp="1"/>
          </p:cNvSpPr>
          <p:nvPr>
            <p:ph idx="1"/>
          </p:nvPr>
        </p:nvSpPr>
        <p:spPr>
          <a:xfrm>
            <a:off x="241736" y="160255"/>
            <a:ext cx="10439401" cy="2175669"/>
          </a:xfrm>
        </p:spPr>
        <p:txBody>
          <a:bodyPr vert="horz" lIns="91440" tIns="45720" rIns="91440" bIns="45720" rtlCol="0">
            <a:normAutofit/>
          </a:bodyPr>
          <a:lstStyle/>
          <a:p>
            <a:pPr marL="0" indent="0">
              <a:buNone/>
            </a:pPr>
            <a:r>
              <a:rPr lang="en-US" sz="2000" b="1">
                <a:latin typeface="Cambria" panose="02040503050406030204" pitchFamily="18" charset="0"/>
                <a:ea typeface="Cambria" panose="02040503050406030204" pitchFamily="18" charset="0"/>
              </a:rPr>
              <a:t>Operator Relasional(Relational Operators)</a:t>
            </a:r>
          </a:p>
          <a:p>
            <a:pPr marL="0" indent="0">
              <a:buNone/>
            </a:pPr>
            <a:r>
              <a:rPr lang="en-US" sz="2000"/>
              <a:t>Operator Relasional adalah operator yang digunakan untuk membuat pertimbangan antara 2 variabel dan akan menghasilkan output dengan tipe data Boolean yaitu true atau false. Berikut adalah tabel informasi mengenai operator relasional beserta contohnya, misalnya kita memiliki 2 variabel yaitu A = 10 dan B = 15:</a:t>
            </a:r>
          </a:p>
        </p:txBody>
      </p:sp>
      <p:graphicFrame>
        <p:nvGraphicFramePr>
          <p:cNvPr id="10" name="Table 9">
            <a:extLst>
              <a:ext uri="{FF2B5EF4-FFF2-40B4-BE49-F238E27FC236}">
                <a16:creationId xmlns:a16="http://schemas.microsoft.com/office/drawing/2014/main" id="{DF0F148D-6869-4FFA-A030-04D6A45B1A6F}"/>
              </a:ext>
            </a:extLst>
          </p:cNvPr>
          <p:cNvGraphicFramePr>
            <a:graphicFrameLocks noGrp="1"/>
          </p:cNvGraphicFramePr>
          <p:nvPr>
            <p:extLst>
              <p:ext uri="{D42A27DB-BD31-4B8C-83A1-F6EECF244321}">
                <p14:modId xmlns:p14="http://schemas.microsoft.com/office/powerpoint/2010/main" val="513805103"/>
              </p:ext>
            </p:extLst>
          </p:nvPr>
        </p:nvGraphicFramePr>
        <p:xfrm>
          <a:off x="355600" y="1981867"/>
          <a:ext cx="11226798" cy="4093109"/>
        </p:xfrm>
        <a:graphic>
          <a:graphicData uri="http://schemas.openxmlformats.org/drawingml/2006/table">
            <a:tbl>
              <a:tblPr>
                <a:tableStyleId>{775DCB02-9BB8-47FD-8907-85C794F793BA}</a:tableStyleId>
              </a:tblPr>
              <a:tblGrid>
                <a:gridCol w="1354562">
                  <a:extLst>
                    <a:ext uri="{9D8B030D-6E8A-4147-A177-3AD203B41FA5}">
                      <a16:colId xmlns:a16="http://schemas.microsoft.com/office/drawing/2014/main" val="1995134236"/>
                    </a:ext>
                  </a:extLst>
                </a:gridCol>
                <a:gridCol w="1113496">
                  <a:extLst>
                    <a:ext uri="{9D8B030D-6E8A-4147-A177-3AD203B41FA5}">
                      <a16:colId xmlns:a16="http://schemas.microsoft.com/office/drawing/2014/main" val="4249936812"/>
                    </a:ext>
                  </a:extLst>
                </a:gridCol>
                <a:gridCol w="8758740">
                  <a:extLst>
                    <a:ext uri="{9D8B030D-6E8A-4147-A177-3AD203B41FA5}">
                      <a16:colId xmlns:a16="http://schemas.microsoft.com/office/drawing/2014/main" val="3186577172"/>
                    </a:ext>
                  </a:extLst>
                </a:gridCol>
              </a:tblGrid>
              <a:tr h="334979">
                <a:tc>
                  <a:txBody>
                    <a:bodyPr/>
                    <a:lstStyle/>
                    <a:p>
                      <a:pPr algn="ctr"/>
                      <a:r>
                        <a:rPr lang="en-US" sz="1800" b="1"/>
                        <a:t>Operator</a:t>
                      </a:r>
                    </a:p>
                  </a:txBody>
                  <a:tcPr marL="41050" marR="41050" marT="20525" marB="20525" anchor="ctr">
                    <a:solidFill>
                      <a:srgbClr val="FFC000"/>
                    </a:solidFill>
                  </a:tcPr>
                </a:tc>
                <a:tc>
                  <a:txBody>
                    <a:bodyPr/>
                    <a:lstStyle/>
                    <a:p>
                      <a:pPr algn="ctr"/>
                      <a:r>
                        <a:rPr lang="en-US" sz="1800" b="1"/>
                        <a:t>Contoh</a:t>
                      </a:r>
                    </a:p>
                  </a:txBody>
                  <a:tcPr marL="41050" marR="41050" marT="20525" marB="20525" anchor="ctr">
                    <a:solidFill>
                      <a:srgbClr val="FFC000"/>
                    </a:solidFill>
                  </a:tcPr>
                </a:tc>
                <a:tc>
                  <a:txBody>
                    <a:bodyPr/>
                    <a:lstStyle/>
                    <a:p>
                      <a:pPr algn="ctr"/>
                      <a:r>
                        <a:rPr lang="en-US" sz="1800" b="1"/>
                        <a:t>Keterangan</a:t>
                      </a:r>
                    </a:p>
                  </a:txBody>
                  <a:tcPr marL="41050" marR="41050" marT="20525" marB="20525" anchor="ctr">
                    <a:solidFill>
                      <a:srgbClr val="FFC000"/>
                    </a:solidFill>
                  </a:tcPr>
                </a:tc>
                <a:extLst>
                  <a:ext uri="{0D108BD9-81ED-4DB2-BD59-A6C34878D82A}">
                    <a16:rowId xmlns:a16="http://schemas.microsoft.com/office/drawing/2014/main" val="3769226773"/>
                  </a:ext>
                </a:extLst>
              </a:tr>
              <a:tr h="626355">
                <a:tc>
                  <a:txBody>
                    <a:bodyPr/>
                    <a:lstStyle/>
                    <a:p>
                      <a:pPr algn="ctr"/>
                      <a:r>
                        <a:rPr lang="en-US" sz="1800"/>
                        <a:t>==</a:t>
                      </a:r>
                    </a:p>
                  </a:txBody>
                  <a:tcPr marL="41050" marR="41050" marT="20525" marB="20525" anchor="ctr"/>
                </a:tc>
                <a:tc>
                  <a:txBody>
                    <a:bodyPr/>
                    <a:lstStyle/>
                    <a:p>
                      <a:pPr algn="ctr"/>
                      <a:r>
                        <a:rPr lang="en-US" sz="1800"/>
                        <a:t>A == B</a:t>
                      </a:r>
                    </a:p>
                  </a:txBody>
                  <a:tcPr marL="41050" marR="41050" marT="20525" marB="20525" anchor="ctr"/>
                </a:tc>
                <a:tc>
                  <a:txBody>
                    <a:bodyPr/>
                    <a:lstStyle/>
                    <a:p>
                      <a:r>
                        <a:rPr lang="en-US" sz="1800"/>
                        <a:t>Memeriksa apakah 2 variabel memiliki nilai(value) yang sama. Jika iya, maka hasilnya true dan jika tidak maka hasilnya false. Pada contoh ini maka hasilnya false</a:t>
                      </a:r>
                    </a:p>
                  </a:txBody>
                  <a:tcPr marL="41050" marR="41050" marT="20525" marB="20525" anchor="ctr"/>
                </a:tc>
                <a:extLst>
                  <a:ext uri="{0D108BD9-81ED-4DB2-BD59-A6C34878D82A}">
                    <a16:rowId xmlns:a16="http://schemas.microsoft.com/office/drawing/2014/main" val="1872289054"/>
                  </a:ext>
                </a:extLst>
              </a:tr>
              <a:tr h="626355">
                <a:tc>
                  <a:txBody>
                    <a:bodyPr/>
                    <a:lstStyle/>
                    <a:p>
                      <a:pPr algn="ctr"/>
                      <a:r>
                        <a:rPr lang="en-US" sz="1800"/>
                        <a:t>!=</a:t>
                      </a:r>
                    </a:p>
                  </a:txBody>
                  <a:tcPr marL="41050" marR="41050" marT="20525" marB="20525" anchor="ctr"/>
                </a:tc>
                <a:tc>
                  <a:txBody>
                    <a:bodyPr/>
                    <a:lstStyle/>
                    <a:p>
                      <a:pPr algn="ctr"/>
                      <a:r>
                        <a:rPr lang="en-US" sz="1800"/>
                        <a:t>A != B</a:t>
                      </a:r>
                    </a:p>
                  </a:txBody>
                  <a:tcPr marL="41050" marR="41050" marT="20525" marB="20525" anchor="ctr"/>
                </a:tc>
                <a:tc>
                  <a:txBody>
                    <a:bodyPr/>
                    <a:lstStyle/>
                    <a:p>
                      <a:r>
                        <a:rPr lang="en-US" sz="1800"/>
                        <a:t>Memeriksa apakah 2 variabel memiliki nilai yang berbeda.Jika iya, maka hasilnya true dan jika tidak maka hasilnya false. Pada contoh ini maka hasilnya true</a:t>
                      </a:r>
                    </a:p>
                  </a:txBody>
                  <a:tcPr marL="41050" marR="41050" marT="20525" marB="20525" anchor="ctr"/>
                </a:tc>
                <a:extLst>
                  <a:ext uri="{0D108BD9-81ED-4DB2-BD59-A6C34878D82A}">
                    <a16:rowId xmlns:a16="http://schemas.microsoft.com/office/drawing/2014/main" val="2176197920"/>
                  </a:ext>
                </a:extLst>
              </a:tr>
              <a:tr h="626355">
                <a:tc>
                  <a:txBody>
                    <a:bodyPr/>
                    <a:lstStyle/>
                    <a:p>
                      <a:pPr algn="ctr"/>
                      <a:r>
                        <a:rPr lang="en-US" sz="1800"/>
                        <a:t>&gt;</a:t>
                      </a:r>
                    </a:p>
                  </a:txBody>
                  <a:tcPr marL="41050" marR="41050" marT="20525" marB="20525" anchor="ctr"/>
                </a:tc>
                <a:tc>
                  <a:txBody>
                    <a:bodyPr/>
                    <a:lstStyle/>
                    <a:p>
                      <a:pPr algn="ctr"/>
                      <a:r>
                        <a:rPr lang="en-US" sz="1800"/>
                        <a:t>A &gt; B</a:t>
                      </a:r>
                    </a:p>
                  </a:txBody>
                  <a:tcPr marL="41050" marR="41050" marT="20525" marB="20525" anchor="ctr"/>
                </a:tc>
                <a:tc>
                  <a:txBody>
                    <a:bodyPr/>
                    <a:lstStyle/>
                    <a:p>
                      <a:r>
                        <a:rPr lang="en-US" sz="1800"/>
                        <a:t>Memeriksa apakah nilai operan kiri lebih besar dari operan kanan. Jika iya, maka hasilnya true dan jika tidak maka hasilnya false. Pada contoh ini maka hasilnya false</a:t>
                      </a:r>
                    </a:p>
                  </a:txBody>
                  <a:tcPr marL="41050" marR="41050" marT="20525" marB="20525" anchor="ctr"/>
                </a:tc>
                <a:extLst>
                  <a:ext uri="{0D108BD9-81ED-4DB2-BD59-A6C34878D82A}">
                    <a16:rowId xmlns:a16="http://schemas.microsoft.com/office/drawing/2014/main" val="1133552269"/>
                  </a:ext>
                </a:extLst>
              </a:tr>
              <a:tr h="626355">
                <a:tc>
                  <a:txBody>
                    <a:bodyPr/>
                    <a:lstStyle/>
                    <a:p>
                      <a:pPr algn="ctr"/>
                      <a:r>
                        <a:rPr lang="en-US" sz="1800"/>
                        <a:t>&lt;</a:t>
                      </a:r>
                    </a:p>
                  </a:txBody>
                  <a:tcPr marL="41050" marR="41050" marT="20525" marB="20525" anchor="ctr"/>
                </a:tc>
                <a:tc>
                  <a:txBody>
                    <a:bodyPr/>
                    <a:lstStyle/>
                    <a:p>
                      <a:pPr algn="ctr"/>
                      <a:r>
                        <a:rPr lang="en-US" sz="1800"/>
                        <a:t>A &lt; B</a:t>
                      </a:r>
                    </a:p>
                  </a:txBody>
                  <a:tcPr marL="41050" marR="41050" marT="20525" marB="20525" anchor="ctr"/>
                </a:tc>
                <a:tc>
                  <a:txBody>
                    <a:bodyPr/>
                    <a:lstStyle/>
                    <a:p>
                      <a:r>
                        <a:rPr lang="en-US" sz="1800"/>
                        <a:t>Memeriksa apakah nilai operan kiri lebih kecil dari operan kanan.Jika iya, maka hasilnya true dan jika tidak maka hasilnya false. Pada contoh ini maka hasilnya true</a:t>
                      </a:r>
                    </a:p>
                  </a:txBody>
                  <a:tcPr marL="41050" marR="41050" marT="20525" marB="20525" anchor="ctr"/>
                </a:tc>
                <a:extLst>
                  <a:ext uri="{0D108BD9-81ED-4DB2-BD59-A6C34878D82A}">
                    <a16:rowId xmlns:a16="http://schemas.microsoft.com/office/drawing/2014/main" val="1857239676"/>
                  </a:ext>
                </a:extLst>
              </a:tr>
              <a:tr h="626355">
                <a:tc>
                  <a:txBody>
                    <a:bodyPr/>
                    <a:lstStyle/>
                    <a:p>
                      <a:pPr algn="ctr"/>
                      <a:r>
                        <a:rPr lang="en-US" sz="1800"/>
                        <a:t>&gt;=</a:t>
                      </a:r>
                    </a:p>
                  </a:txBody>
                  <a:tcPr marL="41050" marR="41050" marT="20525" marB="20525" anchor="ctr"/>
                </a:tc>
                <a:tc>
                  <a:txBody>
                    <a:bodyPr/>
                    <a:lstStyle/>
                    <a:p>
                      <a:pPr algn="ctr"/>
                      <a:r>
                        <a:rPr lang="en-US" sz="1800"/>
                        <a:t>A &gt;= B</a:t>
                      </a:r>
                    </a:p>
                  </a:txBody>
                  <a:tcPr marL="41050" marR="41050" marT="20525" marB="20525" anchor="ctr"/>
                </a:tc>
                <a:tc>
                  <a:txBody>
                    <a:bodyPr/>
                    <a:lstStyle/>
                    <a:p>
                      <a:r>
                        <a:rPr lang="en-US" sz="1800"/>
                        <a:t>Memeriksa apakah nilai operan kiri lebih besar atau sama dengan operan kanan.Jika iya, maka hasilnya true dan jika tidak maka hasilnya false. Pada contoh ini maka hasilnya false</a:t>
                      </a:r>
                    </a:p>
                  </a:txBody>
                  <a:tcPr marL="41050" marR="41050" marT="20525" marB="20525" anchor="ctr"/>
                </a:tc>
                <a:extLst>
                  <a:ext uri="{0D108BD9-81ED-4DB2-BD59-A6C34878D82A}">
                    <a16:rowId xmlns:a16="http://schemas.microsoft.com/office/drawing/2014/main" val="1066153704"/>
                  </a:ext>
                </a:extLst>
              </a:tr>
              <a:tr h="626355">
                <a:tc>
                  <a:txBody>
                    <a:bodyPr/>
                    <a:lstStyle/>
                    <a:p>
                      <a:pPr algn="ctr"/>
                      <a:r>
                        <a:rPr lang="en-US" sz="1800"/>
                        <a:t>&lt;=</a:t>
                      </a:r>
                    </a:p>
                  </a:txBody>
                  <a:tcPr marL="41050" marR="41050" marT="20525" marB="20525" anchor="ctr"/>
                </a:tc>
                <a:tc>
                  <a:txBody>
                    <a:bodyPr/>
                    <a:lstStyle/>
                    <a:p>
                      <a:pPr algn="ctr"/>
                      <a:r>
                        <a:rPr lang="en-US" sz="1800"/>
                        <a:t>A &lt;= B</a:t>
                      </a:r>
                    </a:p>
                  </a:txBody>
                  <a:tcPr marL="41050" marR="41050" marT="20525" marB="20525" anchor="ctr"/>
                </a:tc>
                <a:tc>
                  <a:txBody>
                    <a:bodyPr/>
                    <a:lstStyle/>
                    <a:p>
                      <a:r>
                        <a:rPr lang="en-US" sz="1800"/>
                        <a:t>Memeriksa apakah nilai operan kiri lebih kecil atau sama dengan operan kanan.Jika iya, maka hasilnya true dan jika tidak maka hasilnya false. Pada contoh ini maka hasilnya true</a:t>
                      </a:r>
                    </a:p>
                  </a:txBody>
                  <a:tcPr marL="41050" marR="41050" marT="20525" marB="20525" anchor="ctr"/>
                </a:tc>
                <a:extLst>
                  <a:ext uri="{0D108BD9-81ED-4DB2-BD59-A6C34878D82A}">
                    <a16:rowId xmlns:a16="http://schemas.microsoft.com/office/drawing/2014/main" val="2967088205"/>
                  </a:ext>
                </a:extLst>
              </a:tr>
            </a:tbl>
          </a:graphicData>
        </a:graphic>
      </p:graphicFrame>
    </p:spTree>
    <p:extLst>
      <p:ext uri="{BB962C8B-B14F-4D97-AF65-F5344CB8AC3E}">
        <p14:creationId xmlns:p14="http://schemas.microsoft.com/office/powerpoint/2010/main" val="402681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2C031-92D5-4223-9F2E-870AB5CEA6D3}"/>
              </a:ext>
            </a:extLst>
          </p:cNvPr>
          <p:cNvSpPr>
            <a:spLocks noGrp="1"/>
          </p:cNvSpPr>
          <p:nvPr>
            <p:ph idx="1"/>
          </p:nvPr>
        </p:nvSpPr>
        <p:spPr>
          <a:xfrm>
            <a:off x="274320" y="200025"/>
            <a:ext cx="11196320" cy="2075815"/>
          </a:xfrm>
        </p:spPr>
        <p:txBody>
          <a:bodyPr vert="horz" lIns="91440" tIns="45720" rIns="91440" bIns="45720" rtlCol="0">
            <a:normAutofit/>
          </a:bodyPr>
          <a:lstStyle/>
          <a:p>
            <a:pPr marL="0" indent="0">
              <a:buNone/>
            </a:pPr>
            <a:r>
              <a:rPr lang="en-US" sz="2000" b="1">
                <a:latin typeface="Cambria" panose="02040503050406030204" pitchFamily="18" charset="0"/>
                <a:ea typeface="Cambria" panose="02040503050406030204" pitchFamily="18" charset="0"/>
              </a:rPr>
              <a:t>Operator Logika(Logical Operators)</a:t>
            </a:r>
          </a:p>
          <a:p>
            <a:pPr marL="0" indent="0">
              <a:buNone/>
            </a:pPr>
            <a:r>
              <a:rPr lang="en-US" sz="2000">
                <a:latin typeface="Cambria" panose="02040503050406030204" pitchFamily="18" charset="0"/>
                <a:ea typeface="Cambria" panose="02040503050406030204" pitchFamily="18" charset="0"/>
              </a:rPr>
              <a:t>Operator logika adalah operator yang digunakan untuk mengambil keputusan berdasarkan kondisi tertentu. Operator ini sangat penting dalam bahasa pemrograman apa pun untuk menggabungkan hasil dari dua atau beberapa kondisi. Operator Logika ini memiliki 3 operator yaitu AND, OR dan NOT. Berikut ini adalah tabel informasi mengenai operator logika:</a:t>
            </a:r>
          </a:p>
          <a:p>
            <a:pPr marL="0" indent="0">
              <a:buNone/>
            </a:pPr>
            <a:r>
              <a:rPr lang="en-US" sz="2000">
                <a:latin typeface="Cambria" panose="02040503050406030204" pitchFamily="18" charset="0"/>
                <a:ea typeface="Cambria" panose="02040503050406030204" pitchFamily="18" charset="0"/>
              </a:rPr>
              <a:t>Misal a = true dan b = true</a:t>
            </a:r>
          </a:p>
        </p:txBody>
      </p:sp>
      <p:graphicFrame>
        <p:nvGraphicFramePr>
          <p:cNvPr id="4" name="Table 3">
            <a:extLst>
              <a:ext uri="{FF2B5EF4-FFF2-40B4-BE49-F238E27FC236}">
                <a16:creationId xmlns:a16="http://schemas.microsoft.com/office/drawing/2014/main" id="{E0AD22B4-DB84-4302-8AD6-C0AC96EFBBC2}"/>
              </a:ext>
            </a:extLst>
          </p:cNvPr>
          <p:cNvGraphicFramePr>
            <a:graphicFrameLocks noGrp="1"/>
          </p:cNvGraphicFramePr>
          <p:nvPr>
            <p:extLst>
              <p:ext uri="{D42A27DB-BD31-4B8C-83A1-F6EECF244321}">
                <p14:modId xmlns:p14="http://schemas.microsoft.com/office/powerpoint/2010/main" val="3257570732"/>
              </p:ext>
            </p:extLst>
          </p:nvPr>
        </p:nvGraphicFramePr>
        <p:xfrm>
          <a:off x="274320" y="2909094"/>
          <a:ext cx="11089640" cy="2286000"/>
        </p:xfrm>
        <a:graphic>
          <a:graphicData uri="http://schemas.openxmlformats.org/drawingml/2006/table">
            <a:tbl>
              <a:tblPr>
                <a:tableStyleId>{775DCB02-9BB8-47FD-8907-85C794F793BA}</a:tableStyleId>
              </a:tblPr>
              <a:tblGrid>
                <a:gridCol w="1591122">
                  <a:extLst>
                    <a:ext uri="{9D8B030D-6E8A-4147-A177-3AD203B41FA5}">
                      <a16:colId xmlns:a16="http://schemas.microsoft.com/office/drawing/2014/main" val="2436204410"/>
                    </a:ext>
                  </a:extLst>
                </a:gridCol>
                <a:gridCol w="2400077">
                  <a:extLst>
                    <a:ext uri="{9D8B030D-6E8A-4147-A177-3AD203B41FA5}">
                      <a16:colId xmlns:a16="http://schemas.microsoft.com/office/drawing/2014/main" val="3639240818"/>
                    </a:ext>
                  </a:extLst>
                </a:gridCol>
                <a:gridCol w="7098441">
                  <a:extLst>
                    <a:ext uri="{9D8B030D-6E8A-4147-A177-3AD203B41FA5}">
                      <a16:colId xmlns:a16="http://schemas.microsoft.com/office/drawing/2014/main" val="3577643022"/>
                    </a:ext>
                  </a:extLst>
                </a:gridCol>
              </a:tblGrid>
              <a:tr h="0">
                <a:tc>
                  <a:txBody>
                    <a:bodyPr/>
                    <a:lstStyle/>
                    <a:p>
                      <a:pPr algn="ctr"/>
                      <a:r>
                        <a:rPr lang="en-US" b="1"/>
                        <a:t>Operator</a:t>
                      </a:r>
                    </a:p>
                  </a:txBody>
                  <a:tcPr anchor="ctr">
                    <a:solidFill>
                      <a:srgbClr val="FFC000"/>
                    </a:solidFill>
                  </a:tcPr>
                </a:tc>
                <a:tc>
                  <a:txBody>
                    <a:bodyPr/>
                    <a:lstStyle/>
                    <a:p>
                      <a:pPr algn="ctr"/>
                      <a:r>
                        <a:rPr lang="en-US" b="1"/>
                        <a:t>Contoh</a:t>
                      </a:r>
                    </a:p>
                  </a:txBody>
                  <a:tcPr anchor="ctr">
                    <a:solidFill>
                      <a:srgbClr val="FFC000"/>
                    </a:solidFill>
                  </a:tcPr>
                </a:tc>
                <a:tc>
                  <a:txBody>
                    <a:bodyPr/>
                    <a:lstStyle/>
                    <a:p>
                      <a:r>
                        <a:rPr lang="en-US" b="1"/>
                        <a:t>Keterangan</a:t>
                      </a:r>
                    </a:p>
                  </a:txBody>
                  <a:tcPr anchor="ctr">
                    <a:solidFill>
                      <a:srgbClr val="FFC000"/>
                    </a:solidFill>
                  </a:tcPr>
                </a:tc>
                <a:extLst>
                  <a:ext uri="{0D108BD9-81ED-4DB2-BD59-A6C34878D82A}">
                    <a16:rowId xmlns:a16="http://schemas.microsoft.com/office/drawing/2014/main" val="1947425092"/>
                  </a:ext>
                </a:extLst>
              </a:tr>
              <a:tr h="0">
                <a:tc>
                  <a:txBody>
                    <a:bodyPr/>
                    <a:lstStyle/>
                    <a:p>
                      <a:pPr algn="ctr"/>
                      <a:r>
                        <a:rPr lang="en-US"/>
                        <a:t>&amp;&amp;</a:t>
                      </a:r>
                    </a:p>
                  </a:txBody>
                  <a:tcPr anchor="ctr"/>
                </a:tc>
                <a:tc>
                  <a:txBody>
                    <a:bodyPr/>
                    <a:lstStyle/>
                    <a:p>
                      <a:pPr algn="ctr"/>
                      <a:r>
                        <a:rPr lang="en-US"/>
                        <a:t>(a &amp;&amp; b)</a:t>
                      </a:r>
                    </a:p>
                  </a:txBody>
                  <a:tcPr anchor="ctr"/>
                </a:tc>
                <a:tc>
                  <a:txBody>
                    <a:bodyPr/>
                    <a:lstStyle/>
                    <a:p>
                      <a:r>
                        <a:rPr lang="en-US"/>
                        <a:t>Memeriksa apakah kedua operan adalah true. Jika iya, maka hasilnya true dan sebaliknya</a:t>
                      </a:r>
                    </a:p>
                  </a:txBody>
                  <a:tcPr anchor="ctr"/>
                </a:tc>
                <a:extLst>
                  <a:ext uri="{0D108BD9-81ED-4DB2-BD59-A6C34878D82A}">
                    <a16:rowId xmlns:a16="http://schemas.microsoft.com/office/drawing/2014/main" val="699043001"/>
                  </a:ext>
                </a:extLst>
              </a:tr>
              <a:tr h="0">
                <a:tc>
                  <a:txBody>
                    <a:bodyPr/>
                    <a:lstStyle/>
                    <a:p>
                      <a:pPr algn="ctr"/>
                      <a:r>
                        <a:rPr lang="en-US"/>
                        <a:t>||</a:t>
                      </a:r>
                    </a:p>
                  </a:txBody>
                  <a:tcPr anchor="ctr"/>
                </a:tc>
                <a:tc>
                  <a:txBody>
                    <a:bodyPr/>
                    <a:lstStyle/>
                    <a:p>
                      <a:pPr algn="ctr"/>
                      <a:r>
                        <a:rPr lang="en-US"/>
                        <a:t>(a || b)</a:t>
                      </a:r>
                    </a:p>
                  </a:txBody>
                  <a:tcPr anchor="ctr"/>
                </a:tc>
                <a:tc>
                  <a:txBody>
                    <a:bodyPr/>
                    <a:lstStyle/>
                    <a:p>
                      <a:r>
                        <a:rPr lang="en-US"/>
                        <a:t>Memeriksa apakah salah satu operan adalah true. Jika iya, maka hasilnya true dan sebaliknya</a:t>
                      </a:r>
                    </a:p>
                  </a:txBody>
                  <a:tcPr anchor="ctr"/>
                </a:tc>
                <a:extLst>
                  <a:ext uri="{0D108BD9-81ED-4DB2-BD59-A6C34878D82A}">
                    <a16:rowId xmlns:a16="http://schemas.microsoft.com/office/drawing/2014/main" val="1701779985"/>
                  </a:ext>
                </a:extLst>
              </a:tr>
              <a:tr h="0">
                <a:tc>
                  <a:txBody>
                    <a:bodyPr/>
                    <a:lstStyle/>
                    <a:p>
                      <a:pPr algn="ctr"/>
                      <a:r>
                        <a:rPr lang="en-US"/>
                        <a:t>!</a:t>
                      </a:r>
                    </a:p>
                  </a:txBody>
                  <a:tcPr anchor="ctr"/>
                </a:tc>
                <a:tc>
                  <a:txBody>
                    <a:bodyPr/>
                    <a:lstStyle/>
                    <a:p>
                      <a:pPr algn="ctr"/>
                      <a:r>
                        <a:rPr lang="en-US"/>
                        <a:t>(!a) atau ! (a &amp;&amp; b)</a:t>
                      </a:r>
                    </a:p>
                  </a:txBody>
                  <a:tcPr anchor="ctr"/>
                </a:tc>
                <a:tc>
                  <a:txBody>
                    <a:bodyPr/>
                    <a:lstStyle/>
                    <a:p>
                      <a:r>
                        <a:rPr lang="en-US"/>
                        <a:t>Digunakan untuk membalikkan keadaan logis operannya. Jika suatu kondisi true maka operator Logical NOT akan membuat false.</a:t>
                      </a:r>
                    </a:p>
                  </a:txBody>
                  <a:tcPr anchor="ctr"/>
                </a:tc>
                <a:extLst>
                  <a:ext uri="{0D108BD9-81ED-4DB2-BD59-A6C34878D82A}">
                    <a16:rowId xmlns:a16="http://schemas.microsoft.com/office/drawing/2014/main" val="3285405459"/>
                  </a:ext>
                </a:extLst>
              </a:tr>
            </a:tbl>
          </a:graphicData>
        </a:graphic>
      </p:graphicFrame>
    </p:spTree>
    <p:extLst>
      <p:ext uri="{BB962C8B-B14F-4D97-AF65-F5344CB8AC3E}">
        <p14:creationId xmlns:p14="http://schemas.microsoft.com/office/powerpoint/2010/main" val="364716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DD1B42-4197-4C9C-81DE-B62639C07AA7}"/>
              </a:ext>
            </a:extLst>
          </p:cNvPr>
          <p:cNvSpPr>
            <a:spLocks noGrp="1"/>
          </p:cNvSpPr>
          <p:nvPr>
            <p:ph idx="1"/>
          </p:nvPr>
        </p:nvSpPr>
        <p:spPr/>
        <p:txBody>
          <a:bodyPr>
            <a:normAutofit lnSpcReduction="10000"/>
          </a:bodyPr>
          <a:lstStyle/>
          <a:p>
            <a:pPr marL="0" indent="0" algn="ctr">
              <a:buNone/>
            </a:pPr>
            <a:r>
              <a:rPr lang="en-US" sz="3200">
                <a:latin typeface="Barlow Condensed Black" panose="00000A06000000000000" pitchFamily="2" charset="0"/>
              </a:rPr>
              <a:t>Terima Kasih</a:t>
            </a:r>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lgn="r">
              <a:buNone/>
            </a:pPr>
            <a:r>
              <a:rPr lang="en-US">
                <a:latin typeface="Bauhaus 93" panose="04030905020B02020C02" pitchFamily="82" charset="0"/>
              </a:rPr>
              <a:t>By : Damanik</a:t>
            </a:r>
          </a:p>
        </p:txBody>
      </p:sp>
    </p:spTree>
    <p:extLst>
      <p:ext uri="{BB962C8B-B14F-4D97-AF65-F5344CB8AC3E}">
        <p14:creationId xmlns:p14="http://schemas.microsoft.com/office/powerpoint/2010/main" val="391519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4F775-C998-4483-BCAE-306E683DFD4A}"/>
              </a:ext>
            </a:extLst>
          </p:cNvPr>
          <p:cNvSpPr>
            <a:spLocks noGrp="1"/>
          </p:cNvSpPr>
          <p:nvPr>
            <p:ph type="title"/>
          </p:nvPr>
        </p:nvSpPr>
        <p:spPr/>
        <p:txBody>
          <a:bodyPr/>
          <a:lstStyle/>
          <a:p>
            <a:r>
              <a:rPr lang="en-US" altLang="en-US">
                <a:latin typeface="Cambria" panose="02040503050406030204" pitchFamily="18" charset="0"/>
                <a:ea typeface="Cambria" panose="02040503050406030204" pitchFamily="18" charset="0"/>
              </a:rPr>
              <a:t>Apa yang dimaksud dengan algoritma</a:t>
            </a:r>
            <a:endParaRPr lang="en-US"/>
          </a:p>
        </p:txBody>
      </p:sp>
      <p:sp>
        <p:nvSpPr>
          <p:cNvPr id="3" name="Content Placeholder 2">
            <a:extLst>
              <a:ext uri="{FF2B5EF4-FFF2-40B4-BE49-F238E27FC236}">
                <a16:creationId xmlns:a16="http://schemas.microsoft.com/office/drawing/2014/main" id="{FF911C65-D23F-4B56-916E-4A143DD37E05}"/>
              </a:ext>
            </a:extLst>
          </p:cNvPr>
          <p:cNvSpPr>
            <a:spLocks noGrp="1"/>
          </p:cNvSpPr>
          <p:nvPr>
            <p:ph idx="1"/>
          </p:nvPr>
        </p:nvSpPr>
        <p:spPr/>
        <p:txBody>
          <a:bodyPr/>
          <a:lstStyle/>
          <a:p>
            <a:r>
              <a:rPr lang="en-US" i="1"/>
              <a:t>Algoritma</a:t>
            </a:r>
            <a:r>
              <a:rPr lang="en-US"/>
              <a:t> adalah langkah-langkah yang disusun secara tertulis dan berurutan untuk menyelesaikan suatu masalah.  </a:t>
            </a:r>
          </a:p>
          <a:p>
            <a:endParaRPr lang="en-US"/>
          </a:p>
          <a:p>
            <a:r>
              <a:rPr lang="en-US" b="1" i="1"/>
              <a:t>Algoritma Pemrograman </a:t>
            </a:r>
            <a:r>
              <a:rPr lang="en-US"/>
              <a:t>adalah langkah-langkah yang ditulis secara berurutan untuk menyelesaikan masalah pemrograman komputer</a:t>
            </a:r>
          </a:p>
        </p:txBody>
      </p:sp>
    </p:spTree>
    <p:extLst>
      <p:ext uri="{BB962C8B-B14F-4D97-AF65-F5344CB8AC3E}">
        <p14:creationId xmlns:p14="http://schemas.microsoft.com/office/powerpoint/2010/main" val="355869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50A9-D431-4BBC-9755-9B37C170AABF}"/>
              </a:ext>
            </a:extLst>
          </p:cNvPr>
          <p:cNvSpPr>
            <a:spLocks noGrp="1"/>
          </p:cNvSpPr>
          <p:nvPr>
            <p:ph type="title"/>
          </p:nvPr>
        </p:nvSpPr>
        <p:spPr/>
        <p:txBody>
          <a:bodyPr/>
          <a:lstStyle/>
          <a:p>
            <a:r>
              <a:rPr lang="en-US" altLang="en-US">
                <a:latin typeface="Cambria" panose="02040503050406030204" pitchFamily="18" charset="0"/>
                <a:ea typeface="Cambria" panose="02040503050406030204" pitchFamily="18" charset="0"/>
              </a:rPr>
              <a:t>Kriteria Algoritma</a:t>
            </a:r>
            <a:endParaRPr lang="en-US"/>
          </a:p>
        </p:txBody>
      </p:sp>
      <p:sp>
        <p:nvSpPr>
          <p:cNvPr id="5" name="Rectangle 2">
            <a:extLst>
              <a:ext uri="{FF2B5EF4-FFF2-40B4-BE49-F238E27FC236}">
                <a16:creationId xmlns:a16="http://schemas.microsoft.com/office/drawing/2014/main" id="{9CFA4D26-E3A4-45E6-89B2-F30DA61AE0A8}"/>
              </a:ext>
            </a:extLst>
          </p:cNvPr>
          <p:cNvSpPr>
            <a:spLocks noGrp="1" noChangeArrowheads="1"/>
          </p:cNvSpPr>
          <p:nvPr>
            <p:ph idx="1"/>
          </p:nvPr>
        </p:nvSpPr>
        <p:spPr bwMode="auto">
          <a:xfrm>
            <a:off x="838200" y="1875354"/>
            <a:ext cx="1016846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Beberapa kriteria algoritma, di antaranya:</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1" u="none" strike="noStrike" cap="none" normalizeH="0" baseline="0">
                <a:ln>
                  <a:noFill/>
                </a:ln>
                <a:solidFill>
                  <a:schemeClr val="tx1"/>
                </a:solidFill>
                <a:effectLst/>
                <a:latin typeface="Arial" panose="020B0604020202020204" pitchFamily="34" charset="0"/>
              </a:rPr>
              <a:t>Input</a:t>
            </a:r>
            <a:r>
              <a:rPr kumimoji="0" lang="en-US" altLang="en-US" sz="2400" b="0" i="0" u="none" strike="noStrike" cap="none" normalizeH="0" baseline="0">
                <a:ln>
                  <a:noFill/>
                </a:ln>
                <a:solidFill>
                  <a:schemeClr val="tx1"/>
                </a:solidFill>
                <a:effectLst/>
                <a:latin typeface="Arial" panose="020B0604020202020204" pitchFamily="34" charset="0"/>
              </a:rPr>
              <a:t>, algoritma dapat memiliki nol atau lebih input dari luar.</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1" u="none" strike="noStrike" cap="none" normalizeH="0" baseline="0">
                <a:ln>
                  <a:noFill/>
                </a:ln>
                <a:solidFill>
                  <a:schemeClr val="tx1"/>
                </a:solidFill>
                <a:effectLst/>
                <a:latin typeface="Arial" panose="020B0604020202020204" pitchFamily="34" charset="0"/>
              </a:rPr>
              <a:t>Output</a:t>
            </a:r>
            <a:r>
              <a:rPr kumimoji="0" lang="en-US" altLang="en-US" sz="2400" b="0" i="0" u="none" strike="noStrike" cap="none" normalizeH="0" baseline="0">
                <a:ln>
                  <a:noFill/>
                </a:ln>
                <a:solidFill>
                  <a:schemeClr val="tx1"/>
                </a:solidFill>
                <a:effectLst/>
                <a:latin typeface="Arial" panose="020B0604020202020204" pitchFamily="34" charset="0"/>
              </a:rPr>
              <a:t>, algoritma harus memiliki minimal satu buah output keluaran.</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1" u="none" strike="noStrike" cap="none" normalizeH="0" baseline="0">
                <a:ln>
                  <a:noFill/>
                </a:ln>
                <a:solidFill>
                  <a:schemeClr val="tx1"/>
                </a:solidFill>
                <a:effectLst/>
                <a:latin typeface="Arial" panose="020B0604020202020204" pitchFamily="34" charset="0"/>
              </a:rPr>
              <a:t>Definiteness </a:t>
            </a:r>
            <a:r>
              <a:rPr kumimoji="0" lang="en-US" altLang="en-US" sz="2400" b="1" i="0" u="none" strike="noStrike" cap="none" normalizeH="0" baseline="0">
                <a:ln>
                  <a:noFill/>
                </a:ln>
                <a:solidFill>
                  <a:schemeClr val="tx1"/>
                </a:solidFill>
                <a:effectLst/>
                <a:latin typeface="Arial" panose="020B0604020202020204" pitchFamily="34" charset="0"/>
              </a:rPr>
              <a:t>(pasti)</a:t>
            </a:r>
            <a:r>
              <a:rPr kumimoji="0" lang="en-US" altLang="en-US" sz="2400" b="0" i="0" u="none" strike="noStrike" cap="none" normalizeH="0" baseline="0">
                <a:ln>
                  <a:noFill/>
                </a:ln>
                <a:solidFill>
                  <a:schemeClr val="tx1"/>
                </a:solidFill>
                <a:effectLst/>
                <a:latin typeface="Arial" panose="020B0604020202020204" pitchFamily="34" charset="0"/>
              </a:rPr>
              <a:t>, algoritma memiliki instruksi-instruksi yang jelas dan tidak ambigu.</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1" u="none" strike="noStrike" cap="none" normalizeH="0" baseline="0">
                <a:ln>
                  <a:noFill/>
                </a:ln>
                <a:solidFill>
                  <a:schemeClr val="tx1"/>
                </a:solidFill>
                <a:effectLst/>
                <a:latin typeface="Arial" panose="020B0604020202020204" pitchFamily="34" charset="0"/>
              </a:rPr>
              <a:t>Finiteness </a:t>
            </a:r>
            <a:r>
              <a:rPr kumimoji="0" lang="en-US" altLang="en-US" sz="2400" b="1" i="0" u="none" strike="noStrike" cap="none" normalizeH="0" baseline="0">
                <a:ln>
                  <a:noFill/>
                </a:ln>
                <a:solidFill>
                  <a:schemeClr val="tx1"/>
                </a:solidFill>
                <a:effectLst/>
                <a:latin typeface="Arial" panose="020B0604020202020204" pitchFamily="34" charset="0"/>
              </a:rPr>
              <a:t>(ada batas)</a:t>
            </a:r>
            <a:r>
              <a:rPr kumimoji="0" lang="en-US" altLang="en-US" sz="2400" b="0" i="0" u="none" strike="noStrike" cap="none" normalizeH="0" baseline="0">
                <a:ln>
                  <a:noFill/>
                </a:ln>
                <a:solidFill>
                  <a:schemeClr val="tx1"/>
                </a:solidFill>
                <a:effectLst/>
                <a:latin typeface="Arial" panose="020B0604020202020204" pitchFamily="34" charset="0"/>
              </a:rPr>
              <a:t>, algoritma harus memiliki titik berhenti.</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1" u="none" strike="noStrike" cap="none" normalizeH="0" baseline="0">
                <a:ln>
                  <a:noFill/>
                </a:ln>
                <a:solidFill>
                  <a:schemeClr val="tx1"/>
                </a:solidFill>
                <a:effectLst/>
                <a:latin typeface="Arial" panose="020B0604020202020204" pitchFamily="34" charset="0"/>
              </a:rPr>
              <a:t>Effectiveness </a:t>
            </a:r>
            <a:r>
              <a:rPr kumimoji="0" lang="en-US" altLang="en-US" sz="2400" b="1" i="0" u="none" strike="noStrike" cap="none" normalizeH="0" baseline="0">
                <a:ln>
                  <a:noFill/>
                </a:ln>
                <a:solidFill>
                  <a:schemeClr val="tx1"/>
                </a:solidFill>
                <a:effectLst/>
                <a:latin typeface="Arial" panose="020B0604020202020204" pitchFamily="34" charset="0"/>
              </a:rPr>
              <a:t>(tepat dan efisien)</a:t>
            </a:r>
            <a:r>
              <a:rPr kumimoji="0" lang="en-US" altLang="en-US" sz="2400" b="0" i="0" u="none" strike="noStrike" cap="none" normalizeH="0" baseline="0">
                <a:ln>
                  <a:noFill/>
                </a:ln>
                <a:solidFill>
                  <a:schemeClr val="tx1"/>
                </a:solidFill>
                <a:effectLst/>
                <a:latin typeface="Arial" panose="020B0604020202020204" pitchFamily="34" charset="0"/>
              </a:rPr>
              <a:t>, algoritma sebisa mungkin harus dapat dilaksanakan dan efektif.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6814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DCD7C-403E-4D48-AE3B-64CC68FC511C}"/>
              </a:ext>
            </a:extLst>
          </p:cNvPr>
          <p:cNvSpPr>
            <a:spLocks noGrp="1"/>
          </p:cNvSpPr>
          <p:nvPr>
            <p:ph type="title"/>
          </p:nvPr>
        </p:nvSpPr>
        <p:spPr/>
        <p:txBody>
          <a:bodyPr/>
          <a:lstStyle/>
          <a:p>
            <a:r>
              <a:rPr lang="en-US" altLang="en-US">
                <a:latin typeface="Cambria" panose="02040503050406030204" pitchFamily="18" charset="0"/>
                <a:ea typeface="Cambria" panose="02040503050406030204" pitchFamily="18" charset="0"/>
              </a:rPr>
              <a:t>Notasi Algoritmik</a:t>
            </a:r>
            <a:endParaRPr lang="en-US"/>
          </a:p>
        </p:txBody>
      </p:sp>
      <p:sp>
        <p:nvSpPr>
          <p:cNvPr id="3" name="Content Placeholder 2">
            <a:extLst>
              <a:ext uri="{FF2B5EF4-FFF2-40B4-BE49-F238E27FC236}">
                <a16:creationId xmlns:a16="http://schemas.microsoft.com/office/drawing/2014/main" id="{BB621727-7FB8-4790-815B-64B460614F9E}"/>
              </a:ext>
            </a:extLst>
          </p:cNvPr>
          <p:cNvSpPr>
            <a:spLocks noGrp="1"/>
          </p:cNvSpPr>
          <p:nvPr>
            <p:ph idx="1"/>
          </p:nvPr>
        </p:nvSpPr>
        <p:spPr/>
        <p:txBody>
          <a:bodyPr>
            <a:normAutofit/>
          </a:bodyPr>
          <a:lstStyle/>
          <a:p>
            <a:pPr algn="just"/>
            <a:r>
              <a:rPr lang="en-US"/>
              <a:t>Notasi algoritmik merupakan seperangkat atau sistem lambang (tanda) yang berisi kumpulan perintah untuk menyelesaikan suatu masalah. Perintah-perintah ini dapat diterjemahkan secara bertahap dari awal hingga akhir.</a:t>
            </a:r>
          </a:p>
          <a:p>
            <a:endParaRPr lang="en-US"/>
          </a:p>
          <a:p>
            <a:r>
              <a:rPr lang="en-US"/>
              <a:t>Notasi Algoritmik terdiri dari tiga bagian, yaitu :</a:t>
            </a:r>
            <a:br>
              <a:rPr lang="en-US"/>
            </a:br>
            <a:r>
              <a:rPr lang="en-US"/>
              <a:t>– Judul (Header)</a:t>
            </a:r>
            <a:br>
              <a:rPr lang="en-US"/>
            </a:br>
            <a:r>
              <a:rPr lang="en-US"/>
              <a:t>– Kamus</a:t>
            </a:r>
            <a:br>
              <a:rPr lang="en-US"/>
            </a:br>
            <a:r>
              <a:rPr lang="en-US"/>
              <a:t>– Algoritma</a:t>
            </a:r>
          </a:p>
          <a:p>
            <a:endParaRPr lang="en-US"/>
          </a:p>
        </p:txBody>
      </p:sp>
    </p:spTree>
    <p:extLst>
      <p:ext uri="{BB962C8B-B14F-4D97-AF65-F5344CB8AC3E}">
        <p14:creationId xmlns:p14="http://schemas.microsoft.com/office/powerpoint/2010/main" val="160937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C2656-EFDE-4B5F-BF53-422982853D38}"/>
              </a:ext>
            </a:extLst>
          </p:cNvPr>
          <p:cNvSpPr>
            <a:spLocks noGrp="1"/>
          </p:cNvSpPr>
          <p:nvPr>
            <p:ph type="title"/>
          </p:nvPr>
        </p:nvSpPr>
        <p:spPr>
          <a:xfrm>
            <a:off x="838200" y="365125"/>
            <a:ext cx="5046133" cy="625475"/>
          </a:xfrm>
        </p:spPr>
        <p:txBody>
          <a:bodyPr>
            <a:normAutofit/>
          </a:bodyPr>
          <a:lstStyle/>
          <a:p>
            <a:r>
              <a:rPr lang="en-US" sz="2800">
                <a:latin typeface="Cambria" panose="02040503050406030204" pitchFamily="18" charset="0"/>
                <a:ea typeface="Cambria" panose="02040503050406030204" pitchFamily="18" charset="0"/>
              </a:rPr>
              <a:t>Contoh Notasi Algoritmik</a:t>
            </a:r>
          </a:p>
        </p:txBody>
      </p:sp>
      <p:graphicFrame>
        <p:nvGraphicFramePr>
          <p:cNvPr id="8" name="Content Placeholder 3">
            <a:extLst>
              <a:ext uri="{FF2B5EF4-FFF2-40B4-BE49-F238E27FC236}">
                <a16:creationId xmlns:a16="http://schemas.microsoft.com/office/drawing/2014/main" id="{6874EAE2-1321-4772-853B-B3524FAB5628}"/>
              </a:ext>
            </a:extLst>
          </p:cNvPr>
          <p:cNvGraphicFramePr>
            <a:graphicFrameLocks noGrp="1"/>
          </p:cNvGraphicFramePr>
          <p:nvPr>
            <p:ph idx="1"/>
            <p:extLst>
              <p:ext uri="{D42A27DB-BD31-4B8C-83A1-F6EECF244321}">
                <p14:modId xmlns:p14="http://schemas.microsoft.com/office/powerpoint/2010/main" val="2550495394"/>
              </p:ext>
            </p:extLst>
          </p:nvPr>
        </p:nvGraphicFramePr>
        <p:xfrm>
          <a:off x="838200" y="1825625"/>
          <a:ext cx="5046133" cy="4351337"/>
        </p:xfrm>
        <a:graphic>
          <a:graphicData uri="http://schemas.openxmlformats.org/drawingml/2006/table">
            <a:tbl>
              <a:tblPr/>
              <a:tblGrid>
                <a:gridCol w="5046133">
                  <a:extLst>
                    <a:ext uri="{9D8B030D-6E8A-4147-A177-3AD203B41FA5}">
                      <a16:colId xmlns:a16="http://schemas.microsoft.com/office/drawing/2014/main" val="3465456248"/>
                    </a:ext>
                  </a:extLst>
                </a:gridCol>
              </a:tblGrid>
              <a:tr h="1532161">
                <a:tc>
                  <a:txBody>
                    <a:bodyPr/>
                    <a:lstStyle/>
                    <a:p>
                      <a:r>
                        <a:rPr lang="en-US" sz="1600" b="1" i="0">
                          <a:solidFill>
                            <a:srgbClr val="000000"/>
                          </a:solidFill>
                          <a:effectLst/>
                          <a:latin typeface="Calibri" panose="020F0502020204030204" pitchFamily="34" charset="0"/>
                        </a:rPr>
                        <a:t>JUDUL</a:t>
                      </a:r>
                      <a:br>
                        <a:rPr lang="en-US" sz="1600" b="1"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 Ini adalah teks dalam bahasa Indonesia untuk memudahkan</a:t>
                      </a:r>
                      <a:br>
                        <a:rPr lang="en-US" sz="1600" b="0"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pembacaan teks algoritma}</a:t>
                      </a:r>
                      <a:br>
                        <a:rPr lang="en-US" sz="1600" b="0"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 Spesifikasi teks algoritmik secara umum }</a:t>
                      </a:r>
                      <a:endParaRPr lang="en-US" sz="1200">
                        <a:effectLst/>
                      </a:endParaRPr>
                    </a:p>
                  </a:txBody>
                  <a:tcPr marL="61286" marR="61286" marT="30643" marB="306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874633"/>
                  </a:ext>
                </a:extLst>
              </a:tr>
              <a:tr h="1287015">
                <a:tc>
                  <a:txBody>
                    <a:bodyPr/>
                    <a:lstStyle/>
                    <a:p>
                      <a:r>
                        <a:rPr lang="en-US" sz="1600" b="1" i="0">
                          <a:solidFill>
                            <a:srgbClr val="000000"/>
                          </a:solidFill>
                          <a:effectLst/>
                          <a:latin typeface="Calibri" panose="020F0502020204030204" pitchFamily="34" charset="0"/>
                        </a:rPr>
                        <a:t>KAMUS</a:t>
                      </a:r>
                      <a:br>
                        <a:rPr lang="en-US" sz="1600" b="1"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{Pada bagian ini, dilakukan pendefinisian nama konstanta, nama</a:t>
                      </a:r>
                      <a:br>
                        <a:rPr lang="en-US" sz="1600" b="0"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variabel, spesifikasi prosedur, spesifikasi fungsi }</a:t>
                      </a:r>
                      <a:endParaRPr lang="en-US" sz="1200">
                        <a:effectLst/>
                      </a:endParaRPr>
                    </a:p>
                  </a:txBody>
                  <a:tcPr marL="61286" marR="61286" marT="30643" marB="306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24647"/>
                  </a:ext>
                </a:extLst>
              </a:tr>
              <a:tr h="1532161">
                <a:tc>
                  <a:txBody>
                    <a:bodyPr/>
                    <a:lstStyle/>
                    <a:p>
                      <a:r>
                        <a:rPr lang="en-US" sz="1600" b="1" i="0">
                          <a:solidFill>
                            <a:srgbClr val="000000"/>
                          </a:solidFill>
                          <a:effectLst/>
                          <a:latin typeface="Calibri" panose="020F0502020204030204" pitchFamily="34" charset="0"/>
                        </a:rPr>
                        <a:t>ALGORITMA</a:t>
                      </a:r>
                      <a:br>
                        <a:rPr lang="en-US" sz="1600" b="1"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 Pada bagian ini, semua teks yang tidak dituliskan di antara tanda</a:t>
                      </a:r>
                      <a:br>
                        <a:rPr lang="en-US" sz="1600" b="0"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kurung kurawal buka dan kurung kurawal tutup harus dianggap</a:t>
                      </a:r>
                      <a:br>
                        <a:rPr lang="en-US" sz="1600" b="0" i="0">
                          <a:solidFill>
                            <a:srgbClr val="000000"/>
                          </a:solidFill>
                          <a:effectLst/>
                          <a:latin typeface="Calibri" panose="020F0502020204030204" pitchFamily="34" charset="0"/>
                        </a:rPr>
                      </a:br>
                      <a:r>
                        <a:rPr lang="en-US" sz="1600" b="0" i="0">
                          <a:solidFill>
                            <a:srgbClr val="000000"/>
                          </a:solidFill>
                          <a:effectLst/>
                          <a:latin typeface="Calibri" panose="020F0502020204030204" pitchFamily="34" charset="0"/>
                        </a:rPr>
                        <a:t>sebagai notasi algoritmik }</a:t>
                      </a:r>
                      <a:endParaRPr lang="en-US" sz="1200">
                        <a:effectLst/>
                      </a:endParaRPr>
                    </a:p>
                  </a:txBody>
                  <a:tcPr marL="61286" marR="61286" marT="30643" marB="3064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162764"/>
                  </a:ext>
                </a:extLst>
              </a:tr>
            </a:tbl>
          </a:graphicData>
        </a:graphic>
      </p:graphicFrame>
      <p:pic>
        <p:nvPicPr>
          <p:cNvPr id="9" name="Picture 8">
            <a:extLst>
              <a:ext uri="{FF2B5EF4-FFF2-40B4-BE49-F238E27FC236}">
                <a16:creationId xmlns:a16="http://schemas.microsoft.com/office/drawing/2014/main" id="{04FD9C71-1B22-4454-9ECC-8A8256725668}"/>
              </a:ext>
            </a:extLst>
          </p:cNvPr>
          <p:cNvPicPr>
            <a:picLocks noChangeAspect="1"/>
          </p:cNvPicPr>
          <p:nvPr/>
        </p:nvPicPr>
        <p:blipFill>
          <a:blip r:embed="rId2"/>
          <a:stretch>
            <a:fillRect/>
          </a:stretch>
        </p:blipFill>
        <p:spPr>
          <a:xfrm>
            <a:off x="6527800" y="2282825"/>
            <a:ext cx="4207933" cy="3316893"/>
          </a:xfrm>
          <a:prstGeom prst="rect">
            <a:avLst/>
          </a:prstGeom>
          <a:ln>
            <a:solidFill>
              <a:schemeClr val="tx1"/>
            </a:solidFill>
          </a:ln>
        </p:spPr>
      </p:pic>
      <p:sp>
        <p:nvSpPr>
          <p:cNvPr id="10" name="Rectangle 9">
            <a:extLst>
              <a:ext uri="{FF2B5EF4-FFF2-40B4-BE49-F238E27FC236}">
                <a16:creationId xmlns:a16="http://schemas.microsoft.com/office/drawing/2014/main" id="{7F4662D8-AE90-40FF-BECD-36A2A6C8FE32}"/>
              </a:ext>
            </a:extLst>
          </p:cNvPr>
          <p:cNvSpPr/>
          <p:nvPr/>
        </p:nvSpPr>
        <p:spPr>
          <a:xfrm>
            <a:off x="6412510" y="1205607"/>
            <a:ext cx="4207933" cy="646331"/>
          </a:xfrm>
          <a:prstGeom prst="rect">
            <a:avLst/>
          </a:prstGeom>
        </p:spPr>
        <p:txBody>
          <a:bodyPr wrap="square">
            <a:spAutoFit/>
          </a:bodyPr>
          <a:lstStyle/>
          <a:p>
            <a:r>
              <a:rPr lang="en-US">
                <a:latin typeface="Arial" panose="020B0604020202020204" pitchFamily="34" charset="0"/>
              </a:rPr>
              <a:t>Notasi Algoritmik harus dapat diubah menjadi Bahasa program. </a:t>
            </a:r>
            <a:endParaRPr lang="en-US"/>
          </a:p>
        </p:txBody>
      </p:sp>
      <p:sp>
        <p:nvSpPr>
          <p:cNvPr id="11" name="Rectangle 10">
            <a:extLst>
              <a:ext uri="{FF2B5EF4-FFF2-40B4-BE49-F238E27FC236}">
                <a16:creationId xmlns:a16="http://schemas.microsoft.com/office/drawing/2014/main" id="{66A00F7D-DB4C-4C7F-957B-30D734F55C58}"/>
              </a:ext>
            </a:extLst>
          </p:cNvPr>
          <p:cNvSpPr/>
          <p:nvPr/>
        </p:nvSpPr>
        <p:spPr>
          <a:xfrm>
            <a:off x="6412510" y="1913493"/>
            <a:ext cx="764761" cy="307777"/>
          </a:xfrm>
          <a:prstGeom prst="rect">
            <a:avLst/>
          </a:prstGeom>
        </p:spPr>
        <p:txBody>
          <a:bodyPr wrap="none">
            <a:spAutoFit/>
          </a:bodyPr>
          <a:lstStyle/>
          <a:p>
            <a:r>
              <a:rPr lang="en-US" sz="1400"/>
              <a:t>Contoh:</a:t>
            </a:r>
          </a:p>
        </p:txBody>
      </p:sp>
    </p:spTree>
    <p:extLst>
      <p:ext uri="{BB962C8B-B14F-4D97-AF65-F5344CB8AC3E}">
        <p14:creationId xmlns:p14="http://schemas.microsoft.com/office/powerpoint/2010/main" val="304920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EF829-BA6C-4EDD-9926-822DB1BFD1FC}"/>
              </a:ext>
            </a:extLst>
          </p:cNvPr>
          <p:cNvSpPr>
            <a:spLocks noGrp="1"/>
          </p:cNvSpPr>
          <p:nvPr>
            <p:ph type="title"/>
          </p:nvPr>
        </p:nvSpPr>
        <p:spPr>
          <a:xfrm>
            <a:off x="838200" y="365126"/>
            <a:ext cx="10515600" cy="897618"/>
          </a:xfrm>
        </p:spPr>
        <p:txBody>
          <a:bodyPr>
            <a:normAutofit/>
          </a:bodyPr>
          <a:lstStyle/>
          <a:p>
            <a:r>
              <a:rPr lang="en-US" sz="3600">
                <a:latin typeface="Cambria" panose="02040503050406030204" pitchFamily="18" charset="0"/>
                <a:ea typeface="Cambria" panose="02040503050406030204" pitchFamily="18" charset="0"/>
              </a:rPr>
              <a:t>Penyajian Notasi Algoritma</a:t>
            </a:r>
          </a:p>
        </p:txBody>
      </p:sp>
      <p:sp>
        <p:nvSpPr>
          <p:cNvPr id="3" name="Content Placeholder 2">
            <a:extLst>
              <a:ext uri="{FF2B5EF4-FFF2-40B4-BE49-F238E27FC236}">
                <a16:creationId xmlns:a16="http://schemas.microsoft.com/office/drawing/2014/main" id="{CE354D05-8B77-4E3D-B2F6-30F1DF372B62}"/>
              </a:ext>
            </a:extLst>
          </p:cNvPr>
          <p:cNvSpPr>
            <a:spLocks noGrp="1"/>
          </p:cNvSpPr>
          <p:nvPr>
            <p:ph idx="1"/>
          </p:nvPr>
        </p:nvSpPr>
        <p:spPr/>
        <p:txBody>
          <a:bodyPr>
            <a:normAutofit fontScale="92500"/>
          </a:bodyPr>
          <a:lstStyle/>
          <a:p>
            <a:pPr marL="0" indent="0">
              <a:buNone/>
            </a:pPr>
            <a:r>
              <a:rPr lang="id-ID"/>
              <a:t>Algoritma dapat disajikan dalam dua bentuk, yaitu </a:t>
            </a:r>
            <a:r>
              <a:rPr lang="en-US"/>
              <a:t>: </a:t>
            </a:r>
          </a:p>
          <a:p>
            <a:pPr marL="444500" indent="-444500">
              <a:buFont typeface="+mj-lt"/>
              <a:buAutoNum type="arabicPeriod"/>
            </a:pPr>
            <a:r>
              <a:rPr lang="en-US" b="1"/>
              <a:t>P</a:t>
            </a:r>
            <a:r>
              <a:rPr lang="id-ID" b="1"/>
              <a:t>seudocode (teknik penulisan algoritma seperti struktur bahasa inggris) </a:t>
            </a:r>
            <a:endParaRPr lang="en-US" b="1"/>
          </a:p>
          <a:p>
            <a:pPr marL="457200" lvl="1" indent="0">
              <a:buNone/>
            </a:pPr>
            <a:r>
              <a:rPr lang="en-US"/>
              <a:t>D</a:t>
            </a:r>
            <a:r>
              <a:rPr lang="id-ID"/>
              <a:t>eskripsi tingkat tinggi bersifat informal dan ringkas atas algoritma pemrograman komputer yang menggunakan konvensi struktural atas suatu bahasa pemrograman dengan tujuan untuk dibaca oleh manusia dan bukan mesin</a:t>
            </a:r>
            <a:endParaRPr lang="en-US" b="1"/>
          </a:p>
          <a:p>
            <a:pPr marL="514350" indent="-514350">
              <a:buFont typeface="+mj-lt"/>
              <a:buAutoNum type="arabicPeriod"/>
            </a:pPr>
            <a:endParaRPr lang="en-US" b="1"/>
          </a:p>
          <a:p>
            <a:pPr marL="444500" indent="-444500">
              <a:buFont typeface="+mj-lt"/>
              <a:buAutoNum type="arabicPeriod"/>
            </a:pPr>
            <a:r>
              <a:rPr lang="en-US" b="1"/>
              <a:t>F</a:t>
            </a:r>
            <a:r>
              <a:rPr lang="id-ID" b="1"/>
              <a:t>lowchart (teknik visual)</a:t>
            </a:r>
            <a:endParaRPr lang="en-US" b="1"/>
          </a:p>
          <a:p>
            <a:pPr marL="457200" lvl="1" indent="0">
              <a:buNone/>
            </a:pPr>
            <a:r>
              <a:rPr lang="en-US"/>
              <a:t>bagan alur adalah diagram yang menampilkan langkah-langkah dan keputusan untuk melakukan sebuah proses dari suatu program. Setiap langkah digambarkan dalam bentuk diagram dan dihubungkan dengan garis atau arah panah</a:t>
            </a:r>
            <a:endParaRPr lang="en-US" b="1"/>
          </a:p>
          <a:p>
            <a:pPr marL="0" indent="0">
              <a:buNone/>
            </a:pPr>
            <a:endParaRPr lang="en-US"/>
          </a:p>
        </p:txBody>
      </p:sp>
    </p:spTree>
    <p:extLst>
      <p:ext uri="{BB962C8B-B14F-4D97-AF65-F5344CB8AC3E}">
        <p14:creationId xmlns:p14="http://schemas.microsoft.com/office/powerpoint/2010/main" val="617594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A9F4B84-41E6-4064-BEAD-EBC9EFDA84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799" y="355600"/>
            <a:ext cx="10119361" cy="6045200"/>
          </a:xfrm>
          <a:prstGeom prst="rect">
            <a:avLst/>
          </a:prstGeom>
        </p:spPr>
      </p:pic>
      <p:sp>
        <p:nvSpPr>
          <p:cNvPr id="8" name="TextBox 7">
            <a:extLst>
              <a:ext uri="{FF2B5EF4-FFF2-40B4-BE49-F238E27FC236}">
                <a16:creationId xmlns:a16="http://schemas.microsoft.com/office/drawing/2014/main" id="{1CB004D1-3872-4B2F-B85B-A7922AFF9A6C}"/>
              </a:ext>
            </a:extLst>
          </p:cNvPr>
          <p:cNvSpPr txBox="1"/>
          <p:nvPr/>
        </p:nvSpPr>
        <p:spPr>
          <a:xfrm rot="16200000">
            <a:off x="-1214596" y="1688166"/>
            <a:ext cx="3172407" cy="461665"/>
          </a:xfrm>
          <a:prstGeom prst="rect">
            <a:avLst/>
          </a:prstGeom>
          <a:noFill/>
        </p:spPr>
        <p:txBody>
          <a:bodyPr wrap="square" rtlCol="0">
            <a:spAutoFit/>
          </a:bodyPr>
          <a:lstStyle/>
          <a:p>
            <a:pPr algn="r"/>
            <a:r>
              <a:rPr lang="en-US" sz="2400" b="1"/>
              <a:t>Lambang Flowchart</a:t>
            </a:r>
          </a:p>
        </p:txBody>
      </p:sp>
    </p:spTree>
    <p:extLst>
      <p:ext uri="{BB962C8B-B14F-4D97-AF65-F5344CB8AC3E}">
        <p14:creationId xmlns:p14="http://schemas.microsoft.com/office/powerpoint/2010/main" val="426084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B0EAC-BA8E-4932-A7E4-77AC66FCA8A4}"/>
              </a:ext>
            </a:extLst>
          </p:cNvPr>
          <p:cNvSpPr>
            <a:spLocks noGrp="1"/>
          </p:cNvSpPr>
          <p:nvPr>
            <p:ph type="title"/>
          </p:nvPr>
        </p:nvSpPr>
        <p:spPr>
          <a:xfrm>
            <a:off x="838200" y="365125"/>
            <a:ext cx="10515600" cy="549275"/>
          </a:xfrm>
        </p:spPr>
        <p:txBody>
          <a:bodyPr>
            <a:normAutofit/>
          </a:bodyPr>
          <a:lstStyle/>
          <a:p>
            <a:r>
              <a:rPr lang="en-US" sz="2800" b="1">
                <a:latin typeface="Cambria" panose="02040503050406030204" pitchFamily="18" charset="0"/>
                <a:ea typeface="Cambria" panose="02040503050406030204" pitchFamily="18" charset="0"/>
              </a:rPr>
              <a:t>P</a:t>
            </a:r>
            <a:r>
              <a:rPr lang="id-ID" sz="2800" b="1">
                <a:latin typeface="Cambria" panose="02040503050406030204" pitchFamily="18" charset="0"/>
                <a:ea typeface="Cambria" panose="02040503050406030204" pitchFamily="18" charset="0"/>
              </a:rPr>
              <a:t>seudocode</a:t>
            </a:r>
            <a:endParaRPr lang="en-US" sz="280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9A293076-71DA-4DE0-8554-BF4F0A268E38}"/>
              </a:ext>
            </a:extLst>
          </p:cNvPr>
          <p:cNvSpPr>
            <a:spLocks noGrp="1"/>
          </p:cNvSpPr>
          <p:nvPr>
            <p:ph idx="1"/>
          </p:nvPr>
        </p:nvSpPr>
        <p:spPr>
          <a:xfrm>
            <a:off x="838200" y="1158240"/>
            <a:ext cx="10515600" cy="5262563"/>
          </a:xfrm>
        </p:spPr>
        <p:txBody>
          <a:bodyPr>
            <a:normAutofit fontScale="77500" lnSpcReduction="20000"/>
          </a:bodyPr>
          <a:lstStyle/>
          <a:p>
            <a:pPr marL="0" indent="0">
              <a:lnSpc>
                <a:spcPct val="120000"/>
              </a:lnSpc>
              <a:spcBef>
                <a:spcPts val="0"/>
              </a:spcBef>
              <a:buNone/>
            </a:pPr>
            <a:r>
              <a:rPr lang="en-US"/>
              <a:t>Pseudocode adalah deskripsi tingkat tinggi bersifat informal dan ringkas atas algoritma pemrograman komputer yang menggunakan konvensi struktural atas suatu bahasa pemrograman dengan tujuan untuk dibaca oleh manusia dan bukan mesin.</a:t>
            </a:r>
            <a:br>
              <a:rPr lang="en-US"/>
            </a:br>
            <a:endParaRPr lang="en-US"/>
          </a:p>
          <a:p>
            <a:pPr marL="0" indent="0" defTabSz="357188">
              <a:lnSpc>
                <a:spcPct val="120000"/>
              </a:lnSpc>
              <a:spcBef>
                <a:spcPts val="0"/>
              </a:spcBef>
              <a:buNone/>
            </a:pPr>
            <a:r>
              <a:rPr lang="en-US"/>
              <a:t>Struktur Pseudocode</a:t>
            </a:r>
            <a:br>
              <a:rPr lang="en-US"/>
            </a:br>
            <a:br>
              <a:rPr lang="en-US"/>
            </a:br>
            <a:r>
              <a:rPr lang="en-US"/>
              <a:t>Pseudocode terdiri atas 3 bagian, yakni deklarasi program, kamus, dan deskripsi algoritma.</a:t>
            </a:r>
            <a:br>
              <a:rPr lang="en-US"/>
            </a:br>
            <a:r>
              <a:rPr lang="en-US"/>
              <a:t>1. 	Deklarasi Program</a:t>
            </a:r>
          </a:p>
          <a:p>
            <a:pPr marL="0" indent="0" defTabSz="357188">
              <a:lnSpc>
                <a:spcPct val="120000"/>
              </a:lnSpc>
              <a:spcBef>
                <a:spcPts val="0"/>
              </a:spcBef>
              <a:buNone/>
            </a:pPr>
            <a:r>
              <a:rPr lang="en-US"/>
              <a:t>	Deklarasi program adalah nama program yang digunakan. penulisannya:</a:t>
            </a:r>
            <a:br>
              <a:rPr lang="en-US"/>
            </a:br>
            <a:r>
              <a:rPr lang="en-US"/>
              <a:t>	</a:t>
            </a:r>
          </a:p>
          <a:p>
            <a:pPr marL="357188" indent="-357188" defTabSz="357188">
              <a:lnSpc>
                <a:spcPct val="120000"/>
              </a:lnSpc>
              <a:spcBef>
                <a:spcPts val="0"/>
              </a:spcBef>
              <a:buAutoNum type="arabicPeriod" startAt="2"/>
            </a:pPr>
            <a:r>
              <a:rPr lang="en-US" sz="2900"/>
              <a:t>Kamus</a:t>
            </a:r>
            <a:br>
              <a:rPr lang="en-US" sz="2900"/>
            </a:br>
            <a:r>
              <a:rPr lang="en-US" sz="2900"/>
              <a:t>Kamus adalah deklarasi variabel yang akan digunakan dalam program</a:t>
            </a:r>
          </a:p>
          <a:p>
            <a:pPr marL="0" indent="0" defTabSz="357188">
              <a:lnSpc>
                <a:spcPct val="120000"/>
              </a:lnSpc>
              <a:spcBef>
                <a:spcPts val="0"/>
              </a:spcBef>
              <a:buNone/>
            </a:pPr>
            <a:endParaRPr lang="en-US" sz="2900"/>
          </a:p>
          <a:p>
            <a:pPr marL="0" indent="0" defTabSz="357188">
              <a:lnSpc>
                <a:spcPct val="120000"/>
              </a:lnSpc>
              <a:spcBef>
                <a:spcPts val="0"/>
              </a:spcBef>
              <a:buNone/>
            </a:pPr>
            <a:r>
              <a:rPr lang="en-US" sz="2900"/>
              <a:t>3. 	Deskripsi Algoritma</a:t>
            </a:r>
            <a:br>
              <a:rPr lang="en-US" sz="2900"/>
            </a:br>
            <a:r>
              <a:rPr lang="en-US" sz="2900"/>
              <a:t>	Struktur ini mendeskripsikan jalannya algoritma sebuah program.</a:t>
            </a:r>
          </a:p>
        </p:txBody>
      </p:sp>
    </p:spTree>
    <p:extLst>
      <p:ext uri="{BB962C8B-B14F-4D97-AF65-F5344CB8AC3E}">
        <p14:creationId xmlns:p14="http://schemas.microsoft.com/office/powerpoint/2010/main" val="1677605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5229A-C299-44F0-9F20-5AEE411245B2}"/>
              </a:ext>
            </a:extLst>
          </p:cNvPr>
          <p:cNvSpPr>
            <a:spLocks noGrp="1"/>
          </p:cNvSpPr>
          <p:nvPr>
            <p:ph type="title"/>
          </p:nvPr>
        </p:nvSpPr>
        <p:spPr>
          <a:xfrm>
            <a:off x="838200" y="365126"/>
            <a:ext cx="10515600" cy="479606"/>
          </a:xfrm>
        </p:spPr>
        <p:txBody>
          <a:bodyPr>
            <a:normAutofit/>
          </a:bodyPr>
          <a:lstStyle/>
          <a:p>
            <a:r>
              <a:rPr lang="en-US" sz="2800">
                <a:latin typeface="Cambria" panose="02040503050406030204" pitchFamily="18" charset="0"/>
                <a:ea typeface="Cambria" panose="02040503050406030204" pitchFamily="18" charset="0"/>
              </a:rPr>
              <a:t>Contoh Pseudocode</a:t>
            </a:r>
          </a:p>
        </p:txBody>
      </p:sp>
      <p:sp>
        <p:nvSpPr>
          <p:cNvPr id="3" name="Content Placeholder 2">
            <a:extLst>
              <a:ext uri="{FF2B5EF4-FFF2-40B4-BE49-F238E27FC236}">
                <a16:creationId xmlns:a16="http://schemas.microsoft.com/office/drawing/2014/main" id="{14E19744-632A-40E7-89FE-735E12DACC33}"/>
              </a:ext>
            </a:extLst>
          </p:cNvPr>
          <p:cNvSpPr>
            <a:spLocks noGrp="1"/>
          </p:cNvSpPr>
          <p:nvPr>
            <p:ph idx="1"/>
          </p:nvPr>
        </p:nvSpPr>
        <p:spPr>
          <a:xfrm>
            <a:off x="838200" y="1015728"/>
            <a:ext cx="5327469" cy="5477146"/>
          </a:xfrm>
          <a:ln>
            <a:solidFill>
              <a:srgbClr val="FF0000"/>
            </a:solidFill>
          </a:ln>
        </p:spPr>
        <p:txBody>
          <a:bodyPr>
            <a:normAutofit/>
          </a:bodyPr>
          <a:lstStyle/>
          <a:p>
            <a:pPr marL="0" indent="0">
              <a:buNone/>
            </a:pPr>
            <a:r>
              <a:rPr lang="en-US" sz="1800"/>
              <a:t>Rumus luas lingkaran adalah phi x r x r</a:t>
            </a:r>
          </a:p>
          <a:p>
            <a:pPr marL="0" indent="0">
              <a:buNone/>
            </a:pPr>
            <a:br>
              <a:rPr lang="en-US" sz="1800"/>
            </a:br>
            <a:r>
              <a:rPr lang="en-US" sz="1800"/>
              <a:t>berikut adalah pseudocode untuk menghitung luas lingkaran </a:t>
            </a:r>
          </a:p>
          <a:p>
            <a:pPr marL="0" indent="0">
              <a:buNone/>
            </a:pPr>
            <a:br>
              <a:rPr lang="en-US" sz="1800"/>
            </a:br>
            <a:r>
              <a:rPr lang="en-US" sz="1800" i="1"/>
              <a:t>program hitung_luas_lingkaran</a:t>
            </a:r>
          </a:p>
          <a:p>
            <a:pPr marL="0" indent="0">
              <a:buNone/>
            </a:pPr>
            <a:br>
              <a:rPr lang="en-US" sz="1800" i="1"/>
            </a:br>
            <a:r>
              <a:rPr lang="en-US" sz="1800"/>
              <a:t>deklarasi</a:t>
            </a:r>
            <a:br>
              <a:rPr lang="en-US" sz="1800"/>
            </a:br>
            <a:r>
              <a:rPr lang="en-US" sz="1800"/>
              <a:t>var phi : float;</a:t>
            </a:r>
            <a:br>
              <a:rPr lang="en-US" sz="1800"/>
            </a:br>
            <a:r>
              <a:rPr lang="en-US" sz="1800"/>
              <a:t>var r,luas:integer;</a:t>
            </a:r>
            <a:br>
              <a:rPr lang="en-US" sz="1800"/>
            </a:br>
            <a:endParaRPr lang="en-US" sz="1800"/>
          </a:p>
          <a:p>
            <a:pPr marL="0" indent="0">
              <a:buNone/>
            </a:pPr>
            <a:r>
              <a:rPr lang="en-US" sz="1800"/>
              <a:t>algoritma:</a:t>
            </a:r>
            <a:br>
              <a:rPr lang="en-US" sz="1800"/>
            </a:br>
            <a:r>
              <a:rPr lang="en-US" sz="1800"/>
              <a:t>phi = 3.14;</a:t>
            </a:r>
            <a:br>
              <a:rPr lang="en-US" sz="1800"/>
            </a:br>
            <a:br>
              <a:rPr lang="en-US" sz="1800"/>
            </a:br>
            <a:r>
              <a:rPr lang="en-US" sz="1800"/>
              <a:t>read(r); {diinput user}</a:t>
            </a:r>
            <a:br>
              <a:rPr lang="en-US" sz="1800"/>
            </a:br>
            <a:br>
              <a:rPr lang="en-US" sz="1800"/>
            </a:br>
            <a:r>
              <a:rPr lang="en-US" sz="1800"/>
              <a:t>luas = phi * r * r;</a:t>
            </a:r>
            <a:br>
              <a:rPr lang="en-US" sz="1800"/>
            </a:br>
            <a:br>
              <a:rPr lang="en-US" sz="1800"/>
            </a:br>
            <a:r>
              <a:rPr lang="en-US" sz="1800"/>
              <a:t>cetak(luas);</a:t>
            </a:r>
          </a:p>
        </p:txBody>
      </p:sp>
      <p:sp>
        <p:nvSpPr>
          <p:cNvPr id="4" name="Rectangle 3">
            <a:extLst>
              <a:ext uri="{FF2B5EF4-FFF2-40B4-BE49-F238E27FC236}">
                <a16:creationId xmlns:a16="http://schemas.microsoft.com/office/drawing/2014/main" id="{58A03622-67F9-4E3F-A9F6-8C6F7CBD2F7A}"/>
              </a:ext>
            </a:extLst>
          </p:cNvPr>
          <p:cNvSpPr/>
          <p:nvPr/>
        </p:nvSpPr>
        <p:spPr>
          <a:xfrm>
            <a:off x="6459583" y="1168978"/>
            <a:ext cx="4894217" cy="5170646"/>
          </a:xfrm>
          <a:prstGeom prst="rect">
            <a:avLst/>
          </a:prstGeom>
          <a:ln>
            <a:solidFill>
              <a:srgbClr val="FF0000"/>
            </a:solidFill>
          </a:ln>
        </p:spPr>
        <p:txBody>
          <a:bodyPr wrap="square">
            <a:spAutoFit/>
          </a:bodyPr>
          <a:lstStyle/>
          <a:p>
            <a:r>
              <a:rPr lang="en-US"/>
              <a:t>berikut pseudocode untuk menghitung luas segitiga dimana </a:t>
            </a:r>
          </a:p>
          <a:p>
            <a:r>
              <a:rPr lang="en-US"/>
              <a:t>alasnya =10 dan tingginya = 15, dan hasilnya dicetak.</a:t>
            </a:r>
            <a:br>
              <a:rPr lang="en-US"/>
            </a:br>
            <a:br>
              <a:rPr lang="en-US"/>
            </a:br>
            <a:r>
              <a:rPr lang="en-US" i="1">
                <a:latin typeface="Courier New" panose="02070309020205020404" pitchFamily="49" charset="0"/>
              </a:rPr>
              <a:t>program hitung_luas_segitiga</a:t>
            </a:r>
            <a:br>
              <a:rPr lang="en-US"/>
            </a:br>
            <a:br>
              <a:rPr lang="en-US"/>
            </a:br>
            <a:r>
              <a:rPr lang="en-US">
                <a:latin typeface="Courier New" panose="02070309020205020404" pitchFamily="49" charset="0"/>
              </a:rPr>
              <a:t>deklarasi</a:t>
            </a:r>
            <a:br>
              <a:rPr lang="en-US"/>
            </a:br>
            <a:r>
              <a:rPr lang="en-US">
                <a:latin typeface="Courier New" panose="02070309020205020404" pitchFamily="49" charset="0"/>
              </a:rPr>
              <a:t>var luas,alas,tinggi:integer;</a:t>
            </a:r>
            <a:br>
              <a:rPr lang="en-US"/>
            </a:br>
            <a:endParaRPr lang="en-US"/>
          </a:p>
          <a:p>
            <a:r>
              <a:rPr lang="en-US">
                <a:latin typeface="Courier New" panose="02070309020205020404" pitchFamily="49" charset="0"/>
              </a:rPr>
              <a:t>algoritma:</a:t>
            </a:r>
            <a:br>
              <a:rPr lang="en-US"/>
            </a:br>
            <a:r>
              <a:rPr lang="en-US">
                <a:latin typeface="Courier New" panose="02070309020205020404" pitchFamily="49" charset="0"/>
              </a:rPr>
              <a:t>alas = 10;</a:t>
            </a:r>
            <a:br>
              <a:rPr lang="en-US"/>
            </a:br>
            <a:r>
              <a:rPr lang="en-US">
                <a:latin typeface="Courier New" panose="02070309020205020404" pitchFamily="49" charset="0"/>
              </a:rPr>
              <a:t>tinggi = 15;</a:t>
            </a:r>
            <a:br>
              <a:rPr lang="en-US"/>
            </a:br>
            <a:br>
              <a:rPr lang="en-US">
                <a:latin typeface="Courier New" panose="02070309020205020404" pitchFamily="49" charset="0"/>
              </a:rPr>
            </a:br>
            <a:r>
              <a:rPr lang="en-US">
                <a:latin typeface="Courier New" panose="02070309020205020404" pitchFamily="49" charset="0"/>
              </a:rPr>
              <a:t>luas = 1/2 * alas * tinggi</a:t>
            </a:r>
            <a:br>
              <a:rPr lang="en-US"/>
            </a:br>
            <a:br>
              <a:rPr lang="en-US">
                <a:latin typeface="Courier New" panose="02070309020205020404" pitchFamily="49" charset="0"/>
              </a:rPr>
            </a:br>
            <a:r>
              <a:rPr lang="en-US">
                <a:latin typeface="Courier New" panose="02070309020205020404" pitchFamily="49" charset="0"/>
              </a:rPr>
              <a:t>cetak(luas)</a:t>
            </a:r>
          </a:p>
          <a:p>
            <a:endParaRPr lang="en-US" sz="2400" b="1">
              <a:latin typeface="Courier New" panose="02070309020205020404" pitchFamily="49" charset="0"/>
            </a:endParaRPr>
          </a:p>
        </p:txBody>
      </p:sp>
    </p:spTree>
    <p:extLst>
      <p:ext uri="{BB962C8B-B14F-4D97-AF65-F5344CB8AC3E}">
        <p14:creationId xmlns:p14="http://schemas.microsoft.com/office/powerpoint/2010/main" val="4277496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1036</TotalTime>
  <Words>1752</Words>
  <Application>Microsoft Office PowerPoint</Application>
  <PresentationFormat>Widescreen</PresentationFormat>
  <Paragraphs>199</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Barlow Condensed Black</vt:lpstr>
      <vt:lpstr>Bauhaus 93</vt:lpstr>
      <vt:lpstr>Berlin Sans FB</vt:lpstr>
      <vt:lpstr>Calibri</vt:lpstr>
      <vt:lpstr>Calibri Light</vt:lpstr>
      <vt:lpstr>Cambria</vt:lpstr>
      <vt:lpstr>Courier New</vt:lpstr>
      <vt:lpstr>Roboto Slab</vt:lpstr>
      <vt:lpstr>Office Theme</vt:lpstr>
      <vt:lpstr>PowerPoint Presentation</vt:lpstr>
      <vt:lpstr>Apa yang dimaksud dengan algoritma</vt:lpstr>
      <vt:lpstr>Kriteria Algoritma</vt:lpstr>
      <vt:lpstr>Notasi Algoritmik</vt:lpstr>
      <vt:lpstr>Contoh Notasi Algoritmik</vt:lpstr>
      <vt:lpstr>Penyajian Notasi Algoritma</vt:lpstr>
      <vt:lpstr>PowerPoint Presentation</vt:lpstr>
      <vt:lpstr>Pseudocode</vt:lpstr>
      <vt:lpstr>Contoh Pseudocode</vt:lpstr>
      <vt:lpstr>Contoh Flowchart</vt:lpstr>
      <vt:lpstr>Pemrograman</vt:lpstr>
      <vt:lpstr>Variabel</vt:lpstr>
      <vt:lpstr>Tipe Data</vt:lpstr>
      <vt:lpstr>lanjutan</vt:lpstr>
      <vt:lpstr>Operator</vt:lpstr>
      <vt:lpstr>Operator Dalam Bahasa Pemrograman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PENGGUNAAN ERAPOR 2018</dc:title>
  <dc:creator>DAMANIQ</dc:creator>
  <cp:lastModifiedBy>SMAN 9</cp:lastModifiedBy>
  <cp:revision>83</cp:revision>
  <dcterms:created xsi:type="dcterms:W3CDTF">2017-10-05T11:41:55Z</dcterms:created>
  <dcterms:modified xsi:type="dcterms:W3CDTF">2022-11-01T13:31:50Z</dcterms:modified>
</cp:coreProperties>
</file>